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4" r:id="rId1"/>
  </p:sldMasterIdLst>
  <p:notesMasterIdLst>
    <p:notesMasterId r:id="rId77"/>
  </p:notesMasterIdLst>
  <p:sldIdLst>
    <p:sldId id="256" r:id="rId2"/>
    <p:sldId id="513" r:id="rId3"/>
    <p:sldId id="514" r:id="rId4"/>
    <p:sldId id="515" r:id="rId5"/>
    <p:sldId id="519" r:id="rId6"/>
    <p:sldId id="596" r:id="rId7"/>
    <p:sldId id="597" r:id="rId8"/>
    <p:sldId id="708" r:id="rId9"/>
    <p:sldId id="709" r:id="rId10"/>
    <p:sldId id="710" r:id="rId11"/>
    <p:sldId id="711" r:id="rId12"/>
    <p:sldId id="715" r:id="rId13"/>
    <p:sldId id="727" r:id="rId14"/>
    <p:sldId id="728" r:id="rId15"/>
    <p:sldId id="725" r:id="rId16"/>
    <p:sldId id="559" r:id="rId17"/>
    <p:sldId id="577" r:id="rId18"/>
    <p:sldId id="633" r:id="rId19"/>
    <p:sldId id="670" r:id="rId20"/>
    <p:sldId id="717" r:id="rId21"/>
    <p:sldId id="578" r:id="rId22"/>
    <p:sldId id="671" r:id="rId23"/>
    <p:sldId id="560" r:id="rId24"/>
    <p:sldId id="718" r:id="rId25"/>
    <p:sldId id="557" r:id="rId26"/>
    <p:sldId id="636" r:id="rId27"/>
    <p:sldId id="719" r:id="rId28"/>
    <p:sldId id="580" r:id="rId29"/>
    <p:sldId id="720" r:id="rId30"/>
    <p:sldId id="558" r:id="rId31"/>
    <p:sldId id="672" r:id="rId32"/>
    <p:sldId id="729" r:id="rId33"/>
    <p:sldId id="730" r:id="rId34"/>
    <p:sldId id="731" r:id="rId35"/>
    <p:sldId id="561" r:id="rId36"/>
    <p:sldId id="632" r:id="rId37"/>
    <p:sldId id="631" r:id="rId38"/>
    <p:sldId id="673" r:id="rId39"/>
    <p:sldId id="674" r:id="rId40"/>
    <p:sldId id="675" r:id="rId41"/>
    <p:sldId id="712" r:id="rId42"/>
    <p:sldId id="721" r:id="rId43"/>
    <p:sldId id="722" r:id="rId44"/>
    <p:sldId id="563" r:id="rId45"/>
    <p:sldId id="584" r:id="rId46"/>
    <p:sldId id="585" r:id="rId47"/>
    <p:sldId id="556" r:id="rId48"/>
    <p:sldId id="723" r:id="rId49"/>
    <p:sldId id="568" r:id="rId50"/>
    <p:sldId id="569" r:id="rId51"/>
    <p:sldId id="570" r:id="rId52"/>
    <p:sldId id="643" r:id="rId53"/>
    <p:sldId id="714" r:id="rId54"/>
    <p:sldId id="724" r:id="rId55"/>
    <p:sldId id="565" r:id="rId56"/>
    <p:sldId id="566" r:id="rId57"/>
    <p:sldId id="567" r:id="rId58"/>
    <p:sldId id="644" r:id="rId59"/>
    <p:sldId id="646" r:id="rId60"/>
    <p:sldId id="647" r:id="rId61"/>
    <p:sldId id="713" r:id="rId62"/>
    <p:sldId id="651" r:id="rId63"/>
    <p:sldId id="679" r:id="rId64"/>
    <p:sldId id="648" r:id="rId65"/>
    <p:sldId id="649" r:id="rId66"/>
    <p:sldId id="681" r:id="rId67"/>
    <p:sldId id="629" r:id="rId68"/>
    <p:sldId id="630" r:id="rId69"/>
    <p:sldId id="592" r:id="rId70"/>
    <p:sldId id="594" r:id="rId71"/>
    <p:sldId id="589" r:id="rId72"/>
    <p:sldId id="705" r:id="rId73"/>
    <p:sldId id="706" r:id="rId74"/>
    <p:sldId id="726" r:id="rId75"/>
    <p:sldId id="397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FF99"/>
    <a:srgbClr val="16BF09"/>
    <a:srgbClr val="8B2575"/>
    <a:srgbClr val="881226"/>
    <a:srgbClr val="FF9900"/>
    <a:srgbClr val="CC9900"/>
    <a:srgbClr val="FF9999"/>
    <a:srgbClr val="FFFF66"/>
    <a:srgbClr val="FFD5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423" autoAdjust="0"/>
  </p:normalViewPr>
  <p:slideViewPr>
    <p:cSldViewPr>
      <p:cViewPr>
        <p:scale>
          <a:sx n="70" d="100"/>
          <a:sy n="70" d="100"/>
        </p:scale>
        <p:origin x="-1104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1.7617494310570945E-2"/>
          <c:y val="0.11875259331439736"/>
          <c:w val="0.96476501137889736"/>
          <c:h val="0.79422316250567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4.4343847103934894E-2"/>
                  <c:y val="-3.92870587161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EA-4520-B2A8-F7B2C0A1CE9D}"/>
                </c:ext>
              </c:extLst>
            </c:dLbl>
            <c:dLbl>
              <c:idx val="1"/>
              <c:layout>
                <c:manualLayout>
                  <c:x val="2.8843319589066826E-2"/>
                  <c:y val="-1.89293261429392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EA-4520-B2A8-F7B2C0A1CE9D}"/>
                </c:ext>
              </c:extLst>
            </c:dLbl>
            <c:dLbl>
              <c:idx val="2"/>
              <c:layout>
                <c:manualLayout>
                  <c:x val="-5.7199649183433933E-2"/>
                  <c:y val="2.81871253140587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273.60000000000002</c:v>
                </c:pt>
                <c:pt idx="1">
                  <c:v>275.60000000000002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EA-4520-B2A8-F7B2C0A1C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2192614282146539E-2"/>
                  <c:y val="-5.9558523668698134E-3"/>
                </c:manualLayout>
              </c:layout>
              <c:showVal val="1"/>
            </c:dLbl>
            <c:dLbl>
              <c:idx val="1"/>
              <c:layout>
                <c:manualLayout>
                  <c:x val="8.8981313290175126E-2"/>
                  <c:y val="-2.9466504787565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291.39999999999969</c:v>
                </c:pt>
                <c:pt idx="1">
                  <c:v>279.5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EA-4520-B2A8-F7B2C0A1C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4585199459553774E-2"/>
                  <c:y val="0.22888201292640659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EA-4520-B2A8-F7B2C0A1CE9D}"/>
                </c:ext>
              </c:extLst>
            </c:dLbl>
            <c:dLbl>
              <c:idx val="1"/>
              <c:layout>
                <c:manualLayout>
                  <c:x val="3.4494035022671302E-2"/>
                  <c:y val="0.21300791112474571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-17.8</c:v>
                </c:pt>
                <c:pt idx="1">
                  <c:v>-3.9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BEA-4520-B2A8-F7B2C0A1CE9D}"/>
            </c:ext>
          </c:extLst>
        </c:ser>
        <c:dLbls>
          <c:showVal val="1"/>
        </c:dLbls>
        <c:gapWidth val="24"/>
        <c:shape val="pyramid"/>
        <c:axId val="93916160"/>
        <c:axId val="93934336"/>
        <c:axId val="0"/>
      </c:bar3DChart>
      <c:catAx>
        <c:axId val="93916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934336"/>
        <c:crosses val="autoZero"/>
        <c:auto val="1"/>
        <c:lblAlgn val="ctr"/>
        <c:lblOffset val="100"/>
      </c:catAx>
      <c:valAx>
        <c:axId val="93934336"/>
        <c:scaling>
          <c:orientation val="minMax"/>
        </c:scaling>
        <c:delete val="1"/>
        <c:axPos val="l"/>
        <c:numFmt formatCode="0.0" sourceLinked="1"/>
        <c:tickLblPos val="none"/>
        <c:crossAx val="93916160"/>
        <c:crosses val="autoZero"/>
        <c:crossBetween val="between"/>
      </c:valAx>
      <c:spPr>
        <a:noFill/>
        <a:ln w="25403">
          <a:noFill/>
        </a:ln>
      </c:spPr>
    </c:plotArea>
    <c:legend>
      <c:legendPos val="t"/>
      <c:layout>
        <c:manualLayout>
          <c:xMode val="edge"/>
          <c:yMode val="edge"/>
          <c:x val="0.15817089528022846"/>
          <c:y val="3.7908380934998424E-2"/>
          <c:w val="0.6901255757217436"/>
          <c:h val="6.5561609340288471E-2"/>
        </c:manualLayout>
      </c:layout>
      <c:txPr>
        <a:bodyPr/>
        <a:lstStyle/>
        <a:p>
          <a:pPr>
            <a:defRPr sz="1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depthPercent val="100"/>
      <c:rAngAx val="1"/>
    </c:view3D>
    <c:floor>
      <c:spPr>
        <a:solidFill>
          <a:srgbClr val="C6BFAB"/>
        </a:solidFill>
      </c:spPr>
    </c:floor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3790986626052795E-2"/>
          <c:y val="0.13640716926943044"/>
          <c:w val="0.96472614153982894"/>
          <c:h val="0.708010446951493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поступления,млн.руб.</c:v>
                </c:pt>
              </c:strCache>
            </c:strRef>
          </c:tx>
          <c:dPt>
            <c:idx val="0"/>
            <c:spPr>
              <a:solidFill>
                <a:srgbClr val="88122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EA-4318-ABFC-A5B0195DB1C6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EA-4318-ABFC-A5B0195DB1C6}"/>
              </c:ext>
            </c:extLst>
          </c:dPt>
          <c:dPt>
            <c:idx val="2"/>
            <c:spPr>
              <a:solidFill>
                <a:srgbClr val="C453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FEA-4318-ABFC-A5B0195DB1C6}"/>
              </c:ext>
            </c:extLst>
          </c:dPt>
          <c:dPt>
            <c:idx val="3"/>
            <c:spPr>
              <a:solidFill>
                <a:srgbClr val="00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EA-4318-ABFC-A5B0195DB1C6}"/>
              </c:ext>
            </c:extLst>
          </c:dPt>
          <c:dLbls>
            <c:dLbl>
              <c:idx val="0"/>
              <c:layout>
                <c:manualLayout>
                  <c:x val="4.1662037551384017E-3"/>
                  <c:y val="-4.8978701335335113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659260082213082E-2"/>
                      <c:h val="8.5351309698186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EA-4318-ABFC-A5B0195DB1C6}"/>
                </c:ext>
              </c:extLst>
            </c:dLbl>
            <c:dLbl>
              <c:idx val="1"/>
              <c:layout>
                <c:manualLayout>
                  <c:x val="3.0552160871014492E-2"/>
                  <c:y val="-6.0640296891367566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EA-4318-ABFC-A5B0195DB1C6}"/>
                </c:ext>
              </c:extLst>
            </c:dLbl>
            <c:dLbl>
              <c:idx val="2"/>
              <c:layout>
                <c:manualLayout>
                  <c:x val="1.3887345850461063E-2"/>
                  <c:y val="-5.364333955774842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EA-4318-ABFC-A5B0195DB1C6}"/>
                </c:ext>
              </c:extLst>
            </c:dLbl>
            <c:dLbl>
              <c:idx val="3"/>
              <c:layout>
                <c:manualLayout>
                  <c:x val="2.2219753360737688E-2"/>
                  <c:y val="-6.297261600257413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994445061659815E-2"/>
                      <c:h val="9.4680586143012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FEA-4318-ABFC-A5B0195DB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108.9</c:v>
                </c:pt>
                <c:pt idx="2">
                  <c:v>25.8</c:v>
                </c:pt>
                <c:pt idx="3" formatCode="0.0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EA-4318-ABFC-A5B0195DB1C6}"/>
            </c:ext>
          </c:extLst>
        </c:ser>
        <c:gapWidth val="25"/>
        <c:gapDepth val="194"/>
        <c:shape val="cylinder"/>
        <c:axId val="66194048"/>
        <c:axId val="66244992"/>
        <c:axId val="0"/>
      </c:bar3DChart>
      <c:catAx>
        <c:axId val="66194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244992"/>
        <c:crosses val="autoZero"/>
        <c:auto val="1"/>
        <c:lblAlgn val="ctr"/>
        <c:lblOffset val="100"/>
      </c:catAx>
      <c:valAx>
        <c:axId val="66244992"/>
        <c:scaling>
          <c:orientation val="minMax"/>
        </c:scaling>
        <c:delete val="1"/>
        <c:axPos val="l"/>
        <c:numFmt formatCode="General" sourceLinked="1"/>
        <c:tickLblPos val="none"/>
        <c:crossAx val="6619404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173478694649476E-3"/>
          <c:y val="7.6512881157516227E-3"/>
          <c:w val="0.99025600589494722"/>
          <c:h val="0.866305962076631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01.01.2025 -2695,0</c:v>
                </c:pt>
              </c:strCache>
            </c:strRef>
          </c:tx>
          <c:spPr>
            <a:solidFill>
              <a:srgbClr val="8B2575"/>
            </a:solidFill>
          </c:spPr>
          <c:dLbls>
            <c:dLbl>
              <c:idx val="0"/>
              <c:layout>
                <c:manualLayout>
                  <c:x val="-1.6441205214486592E-2"/>
                  <c:y val="-5.518057814797231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3727296380286539E-3"/>
                  <c:y val="8.75955705609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1 664,3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4.1683221638273834E-3"/>
                  <c:y val="-2.994745651640700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8.8567136608173527E-3"/>
                  <c:y val="-4.9952684122885468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2.9151530920191026E-3"/>
                  <c:y val="0.2110256927151147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ЗНО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64.400000000000006</c:v>
                </c:pt>
                <c:pt idx="1">
                  <c:v>554.76666666666665</c:v>
                </c:pt>
                <c:pt idx="2" formatCode="General">
                  <c:v>234.3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01.01.2026-1469,8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0223694387285901E-2"/>
                  <c:y val="-3.381051077873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666016369027867E-2"/>
                  <c:y val="-6.6510073165828021E-2"/>
                </c:manualLayout>
              </c:layout>
              <c:showVal val="1"/>
            </c:dLbl>
            <c:dLbl>
              <c:idx val="2"/>
              <c:layout>
                <c:manualLayout>
                  <c:x val="1.4814793365665525E-2"/>
                  <c:y val="-6.4062368129914823E-2"/>
                </c:manualLayout>
              </c:layout>
              <c:showVal val="1"/>
            </c:dLbl>
            <c:dLbl>
              <c:idx val="3"/>
              <c:layout>
                <c:manualLayout>
                  <c:x val="2.1502624712291477E-2"/>
                  <c:y val="-3.7257392457977288E-2"/>
                </c:manualLayout>
              </c:layout>
              <c:showVal val="1"/>
            </c:dLbl>
            <c:dLbl>
              <c:idx val="4"/>
              <c:layout>
                <c:manualLayout>
                  <c:x val="2.2405338972100942E-2"/>
                  <c:y val="-6.1333409201395912E-2"/>
                </c:manualLayout>
              </c:layout>
              <c:showVal val="1"/>
            </c:dLbl>
            <c:txPr>
              <a:bodyPr/>
              <a:lstStyle/>
              <a:p>
                <a:pPr>
                  <a:defRPr sz="179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ЗНО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104.1</c:v>
                </c:pt>
                <c:pt idx="2">
                  <c:v>254.7</c:v>
                </c:pt>
              </c:numCache>
            </c:numRef>
          </c:val>
        </c:ser>
        <c:gapWidth val="50"/>
        <c:axId val="66313216"/>
        <c:axId val="66396928"/>
      </c:barChart>
      <c:catAx>
        <c:axId val="66313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96928"/>
        <c:crosses val="autoZero"/>
        <c:auto val="1"/>
        <c:lblAlgn val="ctr"/>
        <c:lblOffset val="100"/>
      </c:catAx>
      <c:valAx>
        <c:axId val="66396928"/>
        <c:scaling>
          <c:orientation val="minMax"/>
        </c:scaling>
        <c:delete val="1"/>
        <c:axPos val="l"/>
        <c:numFmt formatCode="General" sourceLinked="1"/>
        <c:tickLblPos val="none"/>
        <c:crossAx val="66313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940161074381588"/>
          <c:y val="8.8683842239002872E-2"/>
          <c:w val="0.30755622256660747"/>
          <c:h val="0.24678155707335697"/>
        </c:manualLayout>
      </c:layout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65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1.7299795424036934E-2"/>
          <c:y val="0"/>
          <c:w val="0.96540040915192549"/>
          <c:h val="0.6799393203329000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B22-4BB8-B4D9-7514D0B87407}"/>
              </c:ext>
            </c:extLst>
          </c:dPt>
          <c:dPt>
            <c:idx val="1"/>
            <c:spPr>
              <a:solidFill>
                <a:srgbClr val="F668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22-4BB8-B4D9-7514D0B87407}"/>
              </c:ext>
            </c:extLst>
          </c:dPt>
          <c:dPt>
            <c:idx val="2"/>
            <c:spPr>
              <a:solidFill>
                <a:srgbClr val="17F1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22-4BB8-B4D9-7514D0B87407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22-4BB8-B4D9-7514D0B87407}"/>
              </c:ext>
            </c:extLst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22-4BB8-B4D9-7514D0B87407}"/>
              </c:ext>
            </c:extLst>
          </c:dPt>
          <c:dLbls>
            <c:dLbl>
              <c:idx val="0"/>
              <c:layout>
                <c:manualLayout>
                  <c:x val="2.6917320877667652E-2"/>
                  <c:y val="-6.1667953914986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2-4BB8-B4D9-7514D0B87407}"/>
                </c:ext>
              </c:extLst>
            </c:dLbl>
            <c:dLbl>
              <c:idx val="1"/>
              <c:layout>
                <c:manualLayout>
                  <c:x val="3.6834228569440276E-2"/>
                  <c:y val="-0.134218487932620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2-4BB8-B4D9-7514D0B87407}"/>
                </c:ext>
              </c:extLst>
            </c:dLbl>
            <c:dLbl>
              <c:idx val="2"/>
              <c:layout>
                <c:manualLayout>
                  <c:x val="1.4167010988246586E-3"/>
                  <c:y val="-0.126963434530857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2-4BB8-B4D9-7514D0B87407}"/>
                </c:ext>
              </c:extLst>
            </c:dLbl>
            <c:dLbl>
              <c:idx val="3"/>
              <c:layout>
                <c:manualLayout>
                  <c:x val="-1.9833815383544503E-2"/>
                  <c:y val="-0.13421848793262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2-4BB8-B4D9-7514D0B87407}"/>
                </c:ext>
              </c:extLst>
            </c:dLbl>
            <c:dLbl>
              <c:idx val="4"/>
              <c:layout>
                <c:manualLayout>
                  <c:x val="-3.8250929668264405E-2"/>
                  <c:y val="-0.1596111748387892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22-4BB8-B4D9-7514D0B87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и дополнительное образование </c:v>
                </c:pt>
                <c:pt idx="1">
                  <c:v>Охрана семьи и детства</c:v>
                </c:pt>
                <c:pt idx="2">
                  <c:v>Другие вопросы в области образования</c:v>
                </c:pt>
                <c:pt idx="3">
                  <c:v>Социальное обеспечение населения</c:v>
                </c:pt>
                <c:pt idx="4">
                  <c:v>Опека и попечительство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45754</c:v>
                </c:pt>
                <c:pt idx="1">
                  <c:v>3988.4</c:v>
                </c:pt>
                <c:pt idx="2">
                  <c:v>9176.1000000000022</c:v>
                </c:pt>
                <c:pt idx="3">
                  <c:v>2700.8</c:v>
                </c:pt>
                <c:pt idx="4">
                  <c:v>714.5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22-4BB8-B4D9-7514D0B87407}"/>
            </c:ext>
          </c:extLst>
        </c:ser>
        <c:gapWidth val="54"/>
        <c:gapDepth val="21"/>
        <c:shape val="box"/>
        <c:axId val="67788160"/>
        <c:axId val="67789952"/>
        <c:axId val="59807488"/>
      </c:bar3DChart>
      <c:catAx>
        <c:axId val="67788160"/>
        <c:scaling>
          <c:orientation val="minMax"/>
        </c:scaling>
        <c:delete val="1"/>
        <c:axPos val="b"/>
        <c:numFmt formatCode="General" sourceLinked="0"/>
        <c:tickLblPos val="none"/>
        <c:crossAx val="67789952"/>
        <c:crosses val="autoZero"/>
        <c:auto val="1"/>
        <c:lblAlgn val="ctr"/>
        <c:lblOffset val="100"/>
      </c:catAx>
      <c:valAx>
        <c:axId val="67789952"/>
        <c:scaling>
          <c:orientation val="minMax"/>
        </c:scaling>
        <c:delete val="1"/>
        <c:axPos val="l"/>
        <c:numFmt formatCode="#,##0.0" sourceLinked="1"/>
        <c:tickLblPos val="none"/>
        <c:crossAx val="67788160"/>
        <c:crosses val="autoZero"/>
        <c:crossBetween val="between"/>
      </c:valAx>
      <c:serAx>
        <c:axId val="59807488"/>
        <c:scaling>
          <c:orientation val="minMax"/>
        </c:scaling>
        <c:delete val="1"/>
        <c:axPos val="b"/>
        <c:tickLblPos val="none"/>
        <c:crossAx val="6778995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depthPercent val="100"/>
      <c:perspective val="10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</c:spPr>
    </c:floor>
    <c:plotArea>
      <c:layout>
        <c:manualLayout>
          <c:layoutTarget val="inner"/>
          <c:xMode val="edge"/>
          <c:yMode val="edge"/>
          <c:x val="0"/>
          <c:y val="4.1718524280475712E-2"/>
          <c:w val="1"/>
          <c:h val="0.62768819337533965"/>
        </c:manualLayout>
      </c:layout>
      <c:bar3DChart>
        <c:barDir val="col"/>
        <c:grouping val="clustered"/>
        <c:gapWidth val="71"/>
        <c:shape val="cylinder"/>
        <c:axId val="70417792"/>
        <c:axId val="70427776"/>
        <c:axId val="0"/>
      </c:bar3DChart>
      <c:catAx>
        <c:axId val="70417792"/>
        <c:scaling>
          <c:orientation val="minMax"/>
        </c:scaling>
        <c:delete val="1"/>
        <c:axPos val="b"/>
        <c:tickLblPos val="none"/>
        <c:crossAx val="70427776"/>
        <c:crosses val="autoZero"/>
        <c:auto val="1"/>
        <c:lblAlgn val="ctr"/>
        <c:lblOffset val="100"/>
      </c:catAx>
      <c:valAx>
        <c:axId val="70427776"/>
        <c:scaling>
          <c:orientation val="minMax"/>
        </c:scaling>
        <c:delete val="1"/>
        <c:axPos val="l"/>
        <c:numFmt formatCode="General" sourceLinked="1"/>
        <c:tickLblPos val="none"/>
        <c:crossAx val="7041779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zero"/>
  </c:chart>
  <c:txPr>
    <a:bodyPr/>
    <a:lstStyle/>
    <a:p>
      <a:pPr>
        <a:defRPr sz="1725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depthPercent val="100"/>
      <c:perspective val="10"/>
    </c:view3D>
    <c:plotArea>
      <c:layout>
        <c:manualLayout>
          <c:layoutTarget val="inner"/>
          <c:xMode val="edge"/>
          <c:yMode val="edge"/>
          <c:x val="1.6516516516516522E-2"/>
          <c:y val="2.9957930230832597E-2"/>
          <c:w val="0.96696696696695206"/>
          <c:h val="0.62768819337533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0B-4B0E-B0AC-B1067C584655}"/>
              </c:ext>
            </c:extLst>
          </c:dPt>
          <c:dPt>
            <c:idx val="1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0B-4B0E-B0AC-B1067C584655}"/>
              </c:ext>
            </c:extLst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0B-4B0E-B0AC-B1067C584655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0B-4B0E-B0AC-B1067C584655}"/>
              </c:ext>
            </c:extLst>
          </c:dPt>
          <c:dPt>
            <c:idx val="4"/>
            <c:spPr>
              <a:solidFill>
                <a:srgbClr val="17F14B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0B-4B0E-B0AC-B1067C584655}"/>
              </c:ext>
            </c:extLst>
          </c:dPt>
          <c:dPt>
            <c:idx val="5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0B-4B0E-B0AC-B1067C584655}"/>
              </c:ext>
            </c:extLst>
          </c:dPt>
          <c:dLbls>
            <c:dLbl>
              <c:idx val="0"/>
              <c:layout>
                <c:manualLayout>
                  <c:x val="0"/>
                  <c:y val="-2.48809409193802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0B-4B0E-B0AC-B1067C584655}"/>
                </c:ext>
              </c:extLst>
            </c:dLbl>
            <c:dLbl>
              <c:idx val="1"/>
              <c:layout>
                <c:manualLayout>
                  <c:x val="2.5936130950095651E-3"/>
                  <c:y val="-2.84353610507205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0B-4B0E-B0AC-B1067C584655}"/>
                </c:ext>
              </c:extLst>
            </c:dLbl>
            <c:dLbl>
              <c:idx val="2"/>
              <c:layout>
                <c:manualLayout>
                  <c:x val="1.1671258927543024E-2"/>
                  <c:y val="-6.75339824954604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0B-4B0E-B0AC-B1067C584655}"/>
                </c:ext>
              </c:extLst>
            </c:dLbl>
            <c:dLbl>
              <c:idx val="3"/>
              <c:layout>
                <c:manualLayout>
                  <c:x val="6.4840327375239124E-3"/>
                  <c:y val="-7.10884026268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0B-4B0E-B0AC-B1067C584655}"/>
                </c:ext>
              </c:extLst>
            </c:dLbl>
            <c:dLbl>
              <c:idx val="4"/>
              <c:layout>
                <c:manualLayout>
                  <c:x val="1.2968065475047821E-3"/>
                  <c:y val="-7.10884026268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0B-4B0E-B0AC-B1067C584655}"/>
                </c:ext>
              </c:extLst>
            </c:dLbl>
            <c:dLbl>
              <c:idx val="5"/>
              <c:layout>
                <c:manualLayout>
                  <c:x val="5.1872261900190921E-3"/>
                  <c:y val="-5.33163019701010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0B-4B0E-B0AC-B1067C584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ЦКС</c:v>
                </c:pt>
                <c:pt idx="1">
                  <c:v>Служба,бухгалтерия</c:v>
                </c:pt>
                <c:pt idx="2">
                  <c:v>ЦБС</c:v>
                </c:pt>
                <c:pt idx="3">
                  <c:v>ДШИ</c:v>
                </c:pt>
                <c:pt idx="4">
                  <c:v>Музей</c:v>
                </c:pt>
                <c:pt idx="5">
                  <c:v>Центр туризма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23143.5</c:v>
                </c:pt>
                <c:pt idx="1">
                  <c:v>15082.3</c:v>
                </c:pt>
                <c:pt idx="2">
                  <c:v>10784.1</c:v>
                </c:pt>
                <c:pt idx="3">
                  <c:v>3397.4</c:v>
                </c:pt>
                <c:pt idx="4">
                  <c:v>2471.8000000000002</c:v>
                </c:pt>
                <c:pt idx="5">
                  <c:v>804.7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0B-4B0E-B0AC-B1067C584655}"/>
            </c:ext>
          </c:extLst>
        </c:ser>
        <c:gapWidth val="71"/>
        <c:shape val="cylinder"/>
        <c:axId val="70587904"/>
        <c:axId val="70589440"/>
        <c:axId val="0"/>
      </c:bar3DChart>
      <c:catAx>
        <c:axId val="70587904"/>
        <c:scaling>
          <c:orientation val="minMax"/>
        </c:scaling>
        <c:delete val="1"/>
        <c:axPos val="b"/>
        <c:numFmt formatCode="General" sourceLinked="0"/>
        <c:tickLblPos val="none"/>
        <c:crossAx val="70589440"/>
        <c:crosses val="autoZero"/>
        <c:auto val="1"/>
        <c:lblAlgn val="ctr"/>
        <c:lblOffset val="100"/>
      </c:catAx>
      <c:valAx>
        <c:axId val="70589440"/>
        <c:scaling>
          <c:orientation val="minMax"/>
        </c:scaling>
        <c:delete val="1"/>
        <c:axPos val="l"/>
        <c:numFmt formatCode="#,##0.0" sourceLinked="1"/>
        <c:tickLblPos val="none"/>
        <c:crossAx val="70587904"/>
        <c:crosses val="autoZero"/>
        <c:crossBetween val="between"/>
      </c:valAx>
      <c:spPr>
        <a:noFill/>
        <a:ln w="15532">
          <a:noFill/>
        </a:ln>
      </c:spPr>
    </c:plotArea>
    <c:plotVisOnly val="1"/>
    <c:dispBlanksAs val="zero"/>
  </c:chart>
  <c:txPr>
    <a:bodyPr/>
    <a:lstStyle/>
    <a:p>
      <a:pPr>
        <a:defRPr sz="1055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sz="1796" b="1" dirty="0" smtClean="0">
                <a:latin typeface="Times New Roman" pitchFamily="18" charset="0"/>
                <a:cs typeface="Times New Roman" pitchFamily="18" charset="0"/>
              </a:rPr>
              <a:t>Остаток задолженности, </a:t>
            </a:r>
          </a:p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sz="1796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3502133712660596"/>
          <c:y val="3.5159287856904801E-2"/>
        </c:manualLayout>
      </c:layout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0335543583367871"/>
          <c:w val="1"/>
          <c:h val="0.621637311783395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остаток задолженности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8449502133712661E-3"/>
                  <c:y val="0.226285129744493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F8-43DA-8F2B-3D4BC8CDA757}"/>
                </c:ext>
              </c:extLst>
            </c:dLbl>
            <c:dLbl>
              <c:idx val="1"/>
              <c:layout>
                <c:manualLayout>
                  <c:x val="0"/>
                  <c:y val="0.115003935532586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F8-43DA-8F2B-3D4BC8CDA75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01.01.2025</c:v>
                </c:pt>
                <c:pt idx="1">
                  <c:v>на 01.01.2026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5000</c:v>
                </c:pt>
                <c:pt idx="1">
                  <c:v>4666.7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8-43DA-8F2B-3D4BC8CDA757}"/>
            </c:ext>
          </c:extLst>
        </c:ser>
        <c:gapWidth val="128"/>
        <c:gapDepth val="65"/>
        <c:shape val="box"/>
        <c:axId val="212048128"/>
        <c:axId val="212054016"/>
        <c:axId val="0"/>
      </c:bar3DChart>
      <c:catAx>
        <c:axId val="212048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054016"/>
        <c:crosses val="autoZero"/>
        <c:auto val="1"/>
        <c:lblAlgn val="ctr"/>
        <c:lblOffset val="100"/>
      </c:catAx>
      <c:valAx>
        <c:axId val="212054016"/>
        <c:scaling>
          <c:orientation val="minMax"/>
        </c:scaling>
        <c:delete val="1"/>
        <c:axPos val="l"/>
        <c:numFmt formatCode="0.0" sourceLinked="1"/>
        <c:tickLblPos val="none"/>
        <c:crossAx val="212048128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Платежи по долговым обязательствам, тыс.руб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112427448001282"/>
          <c:w val="1"/>
          <c:h val="0.473868519113505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Процнтные платежи по долговым обязательствам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8871057555195311E-17"/>
                  <c:y val="-8.6534276038051208E-2"/>
                </c:manualLayout>
              </c:layout>
              <c:showVal val="1"/>
            </c:dLbl>
            <c:dLbl>
              <c:idx val="1"/>
              <c:layout>
                <c:manualLayout>
                  <c:x val="3.7795275590551271E-2"/>
                  <c:y val="-0.1031754829684456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3-4622-B84C-91C7854A05D3}"/>
            </c:ext>
          </c:extLst>
        </c:ser>
        <c:gapWidth val="90"/>
        <c:gapDepth val="110"/>
        <c:shape val="box"/>
        <c:axId val="211902848"/>
        <c:axId val="211904384"/>
        <c:axId val="0"/>
      </c:bar3DChart>
      <c:catAx>
        <c:axId val="21190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904384"/>
        <c:crosses val="autoZero"/>
        <c:auto val="1"/>
        <c:lblAlgn val="ctr"/>
        <c:lblOffset val="100"/>
      </c:catAx>
      <c:valAx>
        <c:axId val="211904384"/>
        <c:scaling>
          <c:orientation val="minMax"/>
        </c:scaling>
        <c:delete val="1"/>
        <c:axPos val="l"/>
        <c:numFmt formatCode="0.0" sourceLinked="1"/>
        <c:tickLblPos val="none"/>
        <c:crossAx val="21190284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717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0.02002</cdr:x>
      <cdr:y>0.6376</cdr:y>
    </cdr:from>
    <cdr:to>
      <cdr:x>0.2369</cdr:x>
      <cdr:y>0.94612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2232243"/>
          <a:ext cx="1944216" cy="1080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Дошкольное и дополнительное образование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0.79115</cdr:x>
      <cdr:y>0.6376</cdr:y>
    </cdr:from>
    <cdr:to>
      <cdr:x>1</cdr:x>
      <cdr:y>0.88442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092280" y="2232243"/>
          <a:ext cx="1872208" cy="864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Опека и попечительство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0.61528</cdr:x>
      <cdr:y>0.6376</cdr:y>
    </cdr:from>
    <cdr:to>
      <cdr:x>0.79362</cdr:x>
      <cdr:y>0.89878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968552" y="2232248"/>
          <a:ext cx="144016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Социальное обеспечение населения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0.42802</cdr:x>
      <cdr:y>0.61703</cdr:y>
    </cdr:from>
    <cdr:to>
      <cdr:x>0.60637</cdr:x>
      <cdr:y>0.92555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56384" y="2160240"/>
          <a:ext cx="1440160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0.26903</cdr:x>
      <cdr:y>0.6376</cdr:y>
    </cdr:from>
    <cdr:to>
      <cdr:x>0.38075</cdr:x>
      <cdr:y>0.85765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11760" y="2232248"/>
          <a:ext cx="1001460" cy="770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Охрана семьи и детства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0.10291</cdr:x>
      <cdr:y>0.6928</cdr:y>
    </cdr:from>
    <cdr:to>
      <cdr:x>0.19628</cdr:x>
      <cdr:y>0.99311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7865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ЦКС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0.24262</cdr:x>
      <cdr:y>0.6928</cdr:y>
    </cdr:from>
    <cdr:to>
      <cdr:x>0.36026</cdr:x>
      <cdr:y>0.99311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76017" y="2109441"/>
          <a:ext cx="115212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Служба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бухгалтерия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0.38232</cdr:x>
      <cdr:y>0.6928</cdr:y>
    </cdr:from>
    <cdr:to>
      <cdr:x>0.47569</cdr:x>
      <cdr:y>0.99311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44169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ЦБС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0.52202</cdr:x>
      <cdr:y>0.6928</cdr:y>
    </cdr:from>
    <cdr:to>
      <cdr:x>0.61539</cdr:x>
      <cdr:y>0.99311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112321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ДШИ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0.64702</cdr:x>
      <cdr:y>0.69969</cdr:y>
    </cdr:from>
    <cdr:to>
      <cdr:x>0.74039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336457" y="2253457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Музей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0.79408</cdr:x>
      <cdr:y>0.69969</cdr:y>
    </cdr:from>
    <cdr:to>
      <cdr:x>0.91172</cdr:x>
      <cdr:y>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776617" y="2130425"/>
          <a:ext cx="115212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Центр туризма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018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2463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9163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</a:pPr>
            <a:endParaRPr lang="ru-RU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0750" cy="350202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19213" y="877888"/>
            <a:ext cx="4205287" cy="3152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Заменить картинку!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A00E77-50D4-4928-A62B-060816EBEB3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93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87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87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62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98A351-9D11-4704-BE74-5FB505324D17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814F22E-95D7-449D-A75F-C12542AFB3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982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C6359-77A5-49C2-B859-8F4AFEA2253E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FAD4F-4CAD-4033-BCB2-A7291A79CC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885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FA9E5-61D8-4CB2-8F48-D875A555B0FD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34FD8-3C61-4D92-8360-08FA38ABA97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63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99D5F-DA41-472A-9562-CC51FFADD60E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54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2354DD-8BC8-473F-A23B-077F6E7F7978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DAF37DD9-F54F-4BCB-8C96-778211A772A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243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B10C8-69F5-43A2-A4E2-E5F500096433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F9A93-03ED-4A6D-942E-A9A295B4D4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846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8201F-2890-4AAF-9992-3598775418C1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91F15-2E6C-4248-BC8F-75705D43986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6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93F86-77C1-405E-BB97-E0416382C7F4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67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CE34F-10DA-492A-8BD8-671BEE4E4AB4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695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AE095-4A55-4142-A03B-8401E932B116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3EA479-10B2-468A-A5EA-F4B32813D24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984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F471630-D11F-4382-AAF8-71000963397E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BDD6CC-FEDE-48A9-A4CA-E4801F7D6F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287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3CBA42B-8852-4308-A4E7-02555B366AD1}" type="datetime1">
              <a:rPr lang="en-US" smtClean="0"/>
              <a:pPr>
                <a:defRPr/>
              </a:pPr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13AADDA-329A-415C-8A93-03FAF76C2D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39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57188" y="428625"/>
            <a:ext cx="8143875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C17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11188" y="2214563"/>
            <a:ext cx="7489825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  ДЛЯ ГРАЖДАН</a:t>
            </a:r>
          </a:p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муниципального образования Лебяжский муниципальный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Рисунок 6" descr="pan-gerb-gre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786812" cy="19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med" advTm="140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бюджетов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уровней бюджетной системы –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203,8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253704"/>
              </p:ext>
            </p:extLst>
          </p:nvPr>
        </p:nvGraphicFramePr>
        <p:xfrm>
          <a:off x="-1016" y="1412776"/>
          <a:ext cx="914501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F79E04-402C-413D-8C19-5DD9055F3E23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83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Недоимка по налогам в бюджет,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 межведомственной комиссии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A5A1D-D840-4B57-B539-C4EBCD0F790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323528" y="887413"/>
          <a:ext cx="8496944" cy="362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0825" y="4509120"/>
            <a:ext cx="8713788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 rot="10800000" flipV="1">
            <a:off x="467544" y="4628628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сокращения задолженности по налоговым и неналоговым платежам в 2025 году проведена работа по урегулированию задолженности, в результате информационных бесед задолженность по налогам в бюджет муниципального округа погашена  в сумме 516,6 тыс.руб.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Проведены два  заседания выездной комиссии, на которые  приглашено 44 физических лица с суммой задолженности – 143,1 тыс.руб. Задолженность погасил  31  налогоплательщик в сумме  111,0 тыс.руб.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1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Расходы бюджета  по разделам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бюджетной классификации </a:t>
            </a:r>
            <a:endParaRPr lang="ru-RU" sz="28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4371657"/>
              </p:ext>
            </p:extLst>
          </p:nvPr>
        </p:nvGraphicFramePr>
        <p:xfrm>
          <a:off x="179512" y="1052736"/>
          <a:ext cx="8784977" cy="576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0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5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0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0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4122">
                <a:tc>
                  <a:txBody>
                    <a:bodyPr/>
                    <a:lstStyle/>
                    <a:p>
                      <a:pPr marL="630238" indent="804863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1339850" indent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(тыс.руб)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04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71 073,9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509,5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59 064,8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58 396,8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54 745,5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48 408,0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52 628,1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51 079,9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22 268,5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21 305,3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18 078,1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17 493,1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7 652,1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7 440,4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47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5 263,2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5 263,2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55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оборона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53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52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291 417,2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279 539,2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000" y="609282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473F5B-39E9-42C5-A606-9BFCD758947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19540" name="Рисунок 4" descr="Money-201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76" y="116632"/>
            <a:ext cx="15387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4149080"/>
            <a:ext cx="1619672" cy="1079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0"/>
            <a:ext cx="1791369" cy="1412776"/>
          </a:xfrm>
          <a:prstGeom prst="rect">
            <a:avLst/>
          </a:prstGeom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4352784"/>
              </p:ext>
            </p:extLst>
          </p:nvPr>
        </p:nvGraphicFramePr>
        <p:xfrm>
          <a:off x="287018" y="88811"/>
          <a:ext cx="8677470" cy="669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6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022"/>
                <a:gridCol w="10696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4061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по муниципальным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программам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3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1082104"/>
                  </a:ext>
                </a:extLst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77 116,0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75 988,6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Лебяжского муниципального округа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63 032,3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62 333,8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55 683,8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транспортной системы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52 307,3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45 991,7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коммунальной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жилищной инфраструктуры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18 662,9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18 228,4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и жизнедеятельности населения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7 560,4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7 349,3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среды, воспроизводство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использование природных ресурсов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6 312,8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6 312,7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2 569,9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2 403,1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2 237,1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1 248,9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1 447,9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1 447,9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7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борьба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преступностью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752,0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751,3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9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реализации молодежной политики и организация отдыха и оздоровления детей и молодежи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информационного общества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физической культуры и спорта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3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малого и среднего предринимательства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94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290 284,8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278 430,2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520347"/>
                  </a:ext>
                </a:extLst>
              </a:tr>
            </a:tbl>
          </a:graphicData>
        </a:graphic>
      </p:graphicFrame>
      <p:pic>
        <p:nvPicPr>
          <p:cNvPr id="5" name="Рисунок 4" descr="Мешок с деньг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4744" y="476672"/>
            <a:ext cx="1395451" cy="126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 descr="Мешок с деньг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9" y="0"/>
            <a:ext cx="1315919" cy="105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252520" cy="8914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образования Лебяжского муниципального округа»</a:t>
            </a:r>
            <a:endParaRPr lang="ru-RU" sz="27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9544425"/>
              </p:ext>
            </p:extLst>
          </p:nvPr>
        </p:nvGraphicFramePr>
        <p:xfrm>
          <a:off x="0" y="3645024"/>
          <a:ext cx="8964488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229200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96552" y="5877272"/>
            <a:ext cx="95405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435967"/>
              </p:ext>
            </p:extLst>
          </p:nvPr>
        </p:nvGraphicFramePr>
        <p:xfrm>
          <a:off x="323528" y="1412775"/>
          <a:ext cx="8568951" cy="222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12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2025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6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63 032,3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62 333,8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-698,5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6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  - 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17 725,0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6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 44 608,8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5212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 и объемы межбюджетных трансфертов</a:t>
            </a: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4330481"/>
              </p:ext>
            </p:extLst>
          </p:nvPr>
        </p:nvGraphicFramePr>
        <p:xfrm>
          <a:off x="251520" y="548681"/>
          <a:ext cx="8712968" cy="597563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3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27 424,7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27 305,6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получение бесплатного дошкольного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15 275,4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15 275,4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групп,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воспитанников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опеку и попечительство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штатных единиц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специалистов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11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денежные выплаты на детей-сирот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детей-сирот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                   7 приемных семьях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286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возмещение расходов,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связанных с предоставлением бесплатной жилой площади с отоплением и эл.энергии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2 812,9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получателя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17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компенсация платы за присмотр и уход за детьми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воспитанников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911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оплату ЖКУ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специалистам, проживающим в сельской местности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Получателей нет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286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ИМТ из фонда поддержки инициатив населения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реализацию инициатив населения в области образования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мебели МБДОУ Детский сад №1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-финансовая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детского -юношеского спорта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Приобретение спортивного инвентаря и оборудования.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466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 мер, направленных на выполнение предписаний надзорных органов , предъявленных к безопасности в процессе эксплуатации , в муниципальных образовательных организациях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№1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(замена электрической проводки, ремонт полов)</a:t>
                      </a:r>
                      <a:endParaRPr lang="ru-RU" sz="14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404664"/>
            <a:ext cx="1406799" cy="71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1739124"/>
              </p:ext>
            </p:extLst>
          </p:nvPr>
        </p:nvGraphicFramePr>
        <p:xfrm>
          <a:off x="251520" y="0"/>
          <a:ext cx="8712967" cy="10856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87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муниципального округа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(руб.)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379555"/>
              </p:ext>
            </p:extLst>
          </p:nvPr>
        </p:nvGraphicFramePr>
        <p:xfrm>
          <a:off x="251520" y="1192415"/>
          <a:ext cx="8568951" cy="5476944"/>
        </p:xfrm>
        <a:graphic>
          <a:graphicData uri="http://schemas.openxmlformats.org/drawingml/2006/table">
            <a:tbl>
              <a:tblPr/>
              <a:tblGrid>
                <a:gridCol w="295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5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802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974"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03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Лебяжского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63 032 261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333 833,55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98,9%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дошкольного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дополнительного образования, усовершенствуется система воспитания и дополнительного образования детей, а также система работы с талантливыми детьми и подростками</a:t>
                      </a: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44 727 884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44 608 797,20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18 304 377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17 725 036,35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44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предоставление общедоступного и бесплатного дошкольного,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образования в муниципальных образовательных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учреждениях.</a:t>
                      </a:r>
                    </a:p>
                    <a:p>
                      <a:pPr algn="just" fontAlgn="t"/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46 318 643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45 754 019,30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98,8%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системе образования Лебяжского  муниципального округа в 2025 году функционировали один детский сад, 2 учреждения дополнительного образования.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31 194 291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31 194 291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0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15 124 352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14 559 728,30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974">
                <a:tc row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деятельности методического кабинета упр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вления, организация и ведение бухгалтерского учета в учреждениях образования.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 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2 886 800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2 875 204,91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Оказывается методическая помощь педагогическим работникам. Выполняется соглашение между министерством образования Кировской области и администрацией Лебяжского  муниципального округа. Ведется бухгалтерский учет и отчетность в учреждениях образования.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1 384 260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1 384 260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70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1 502 540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1 490 944,91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99,2%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" name="Рисунок 9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08012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0924615"/>
              </p:ext>
            </p:extLst>
          </p:nvPr>
        </p:nvGraphicFramePr>
        <p:xfrm>
          <a:off x="755576" y="111138"/>
          <a:ext cx="8064896" cy="1085614"/>
        </p:xfrm>
        <a:graphic>
          <a:graphicData uri="http://schemas.openxmlformats.org/drawingml/2006/table">
            <a:tbl>
              <a:tblPr/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561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578552"/>
              </p:ext>
            </p:extLst>
          </p:nvPr>
        </p:nvGraphicFramePr>
        <p:xfrm>
          <a:off x="395536" y="1196752"/>
          <a:ext cx="8424936" cy="5184575"/>
        </p:xfrm>
        <a:graphic>
          <a:graphicData uri="http://schemas.openxmlformats.org/drawingml/2006/table">
            <a:tbl>
              <a:tblPr/>
              <a:tblGrid>
                <a:gridCol w="387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1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05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58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27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8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2 814 233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2 700 812,37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95,9%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2025году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были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обеспечены 100%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мерами социальной поддержки. Выплачивается компенсация  за твердое топливо и потребленную электрическую энергию.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2 814 233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2 700 812,37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95,9%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94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3 990 000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3 988 373,83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году  выплачены денежные средства на содержание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детей-сирот, детей оставшихся без попечения родителей, выплата денежного вознаграждения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производилась 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приемным родителям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7 приемных семьях.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5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3 990 000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3 988 373,83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74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по опеке и попечительству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718 855</a:t>
                      </a:r>
                      <a:endParaRPr lang="ru-RU" sz="1200" b="1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714 514,59</a:t>
                      </a:r>
                      <a:endParaRPr lang="ru-RU" sz="1200" b="1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99,4%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Содержание специалистов по опеке и попечительству. Создание условий для социализации детей-сирот, детей, оставшихся без попечения родителей.</a:t>
                      </a: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6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647 400</a:t>
                      </a:r>
                      <a:endParaRPr lang="ru-RU" sz="120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643 360</a:t>
                      </a:r>
                      <a:endParaRPr lang="ru-RU" sz="120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99,4%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7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71 155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71 154,59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616991"/>
              </p:ext>
            </p:extLst>
          </p:nvPr>
        </p:nvGraphicFramePr>
        <p:xfrm>
          <a:off x="179512" y="116632"/>
          <a:ext cx="8712967" cy="16952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9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410251"/>
              </p:ext>
            </p:extLst>
          </p:nvPr>
        </p:nvGraphicFramePr>
        <p:xfrm>
          <a:off x="179512" y="1124745"/>
          <a:ext cx="8820345" cy="5400599"/>
        </p:xfrm>
        <a:graphic>
          <a:graphicData uri="http://schemas.openxmlformats.org/drawingml/2006/table">
            <a:tbl>
              <a:tblPr/>
              <a:tblGrid>
                <a:gridCol w="29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14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94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0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465 000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461 878,70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Получение сертификатов персонифицированного финансирования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участниками образовательного процесса муниципальных образовательных учреждений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465 000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461 878,70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9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помощь детско-юношескому и массовому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спорту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750 000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750 000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качества проведения занятий в учебно-тренировочных группах, приобретение спортивного инвентаря и оборудования для подготовки членов сборных команд, участие жителей округа в соревнованиях и спортивно-массовых мероприятиях различного уровня.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6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1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предписаний надзорных органов и приведение зданий в соответствии с требованиями, предъявленными к безопасности в процессе эксплуатации, в  МБДОУ «Детский сад общеразвивающего вида №1 пгт.Лебяжье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5 020 330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5 020 329,85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мер, направленных на выполнение предписаний контрольных (надзорных) органов и приведения зданий в соответствие с требованиями, предъявленными к безопасности в процессе эксплуатации в муниципальной образовательной организации МБДОУ «Детский сад № 1 общеразвивающего вида пгт.Лебяжье, расположенного по адресу п.Лебяжье, ул. Мира д.14 (замена электрической проводки, ремонт полов)</a:t>
                      </a:r>
                      <a:endParaRPr lang="ru-RU" sz="1200" b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2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3 879 000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3 879 000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1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141 330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1 141 330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616991"/>
              </p:ext>
            </p:extLst>
          </p:nvPr>
        </p:nvGraphicFramePr>
        <p:xfrm>
          <a:off x="179512" y="116632"/>
          <a:ext cx="8712967" cy="16952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9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410251"/>
              </p:ext>
            </p:extLst>
          </p:nvPr>
        </p:nvGraphicFramePr>
        <p:xfrm>
          <a:off x="179513" y="1340763"/>
          <a:ext cx="8712967" cy="4824540"/>
        </p:xfrm>
        <a:graphic>
          <a:graphicData uri="http://schemas.openxmlformats.org/drawingml/2006/table">
            <a:tbl>
              <a:tblPr/>
              <a:tblGrid>
                <a:gridCol w="290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1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8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24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731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2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иных межбюджетных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трансфертов местным бюджетам из фонда поддержки инициатив населения на реализацию инициатив населения в области образования на приобретение мебели МБДОУ «Детский сад № 1  пгт.Лебяжье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68 700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68 700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дошкольное учреждение приобретена мебель: столы и стулья для замены оборудования, пришедшего в негодность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68 700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68 700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57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расходов, связанных с освобождением от платы, взимаемой с родителей (законных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представителей) за присмотр и уход за ребенком участника специальной военной операции, посещающим на территории Кировской области муниципальную образовательную организацию, реализующую образовательную программу дошкольного образования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166 300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152 252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91,6%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бесплатного питания детей участников СВО в дошкольных группах.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4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166 300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152 252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91,6%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26394"/>
            <a:ext cx="8229600" cy="548679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596174"/>
              </p:ext>
            </p:extLst>
          </p:nvPr>
        </p:nvGraphicFramePr>
        <p:xfrm>
          <a:off x="251520" y="716324"/>
          <a:ext cx="8568952" cy="586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социально-экономического развития Лебяжского муниципального округа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бюджетного процесса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   характеристики   бюджета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 муниципального округа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по снижению задолженности по налогам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округа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13-66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отдельным категориям граждан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67-68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5913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юридическим лицам,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индивидуальным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предпринимателям и физическим лицам – производителям товаров, работ, услуг 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544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услуги бюджетных учреждений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70-73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2565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   культуры   и   туризма в Лебяжском муниципальном округе»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68560" y="3356992"/>
          <a:ext cx="9786938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fld id="{12DE4353-FD1D-4E27-9738-5D2B17E825DE}" type="slidenum">
              <a:rPr lang="en-GB" altLang="ru-RU" sz="1100"/>
              <a:pPr>
                <a:lnSpc>
                  <a:spcPct val="90000"/>
                </a:lnSpc>
                <a:defRPr/>
              </a:pPr>
              <a:t>20</a:t>
            </a:fld>
            <a:endParaRPr lang="en-GB" altLang="ru-RU" sz="1100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95536" y="1268760"/>
          <a:ext cx="8496624" cy="200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9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7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2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2025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57 300,0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55 683,8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-1 616,2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  29 200,3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 26 454,4 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12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 29,1 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4"/>
          <p:cNvGraphicFramePr>
            <a:graphicFrameLocks noGrp="1"/>
          </p:cNvGraphicFramePr>
          <p:nvPr/>
        </p:nvGraphicFramePr>
        <p:xfrm>
          <a:off x="-468313" y="3284985"/>
          <a:ext cx="979328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871623"/>
              </p:ext>
            </p:extLst>
          </p:nvPr>
        </p:nvGraphicFramePr>
        <p:xfrm>
          <a:off x="176987" y="212554"/>
          <a:ext cx="8720106" cy="6456805"/>
        </p:xfrm>
        <a:graphic>
          <a:graphicData uri="http://schemas.openxmlformats.org/drawingml/2006/table">
            <a:tbl>
              <a:tblPr/>
              <a:tblGrid>
                <a:gridCol w="287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5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263"/>
                <a:gridCol w="13704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0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73863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«Развитие   культуры  и </a:t>
                      </a:r>
                      <a:r>
                        <a:rPr lang="ru-RU" sz="18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Лебяжском муниципальном  округе»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78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57 299 999,18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55 683 772,02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97,18%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29 140,00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29 140,00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26 454 811,18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26 454 402,64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30 816 048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29 200 229,38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94,76%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294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современного туристического комплекса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836 200,00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804 678,54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96,23%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836 200,00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804 678,54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96,23%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787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</a:t>
                      </a:r>
                      <a:endParaRPr kumimoji="0" lang="ru-RU" sz="1200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заработной  платы, начисления на оплату труда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595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и поддержка культурно-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концертной деятельности и народного творчества в муниципальном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округе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23 947 364,00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23 143 465,01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10 020 257,00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10 020 257,00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13 927 107,00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13 123 208,01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96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0" lang="ru-RU" sz="1200" kern="0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платы, начисления на оплату труда, услуги связи, содержание имущества, уплата налогов;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оплата коммунальных услуг, проведена  промывка и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опрессовка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отопления в Доме культуры. Проведены работы по ремонту крыши  КСК с.Лаж, с.Красное, произведена  замена отопительных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водонагрейных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котлов в котельных  СДК  Окунево и КСК Лаж. Приобретена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инсталяция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«Олени», закуплены акустические колонки. Сделано крыльцо аварийного выхода в СДК Ветошкино, частично отремонтировано крыльцо СДК  д.Индыгойка. </a:t>
                      </a: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7" name="Рисунок 6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6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871623"/>
              </p:ext>
            </p:extLst>
          </p:nvPr>
        </p:nvGraphicFramePr>
        <p:xfrm>
          <a:off x="395537" y="352050"/>
          <a:ext cx="8352927" cy="6245301"/>
        </p:xfrm>
        <a:graphic>
          <a:graphicData uri="http://schemas.openxmlformats.org/drawingml/2006/table">
            <a:tbl>
              <a:tblPr/>
              <a:tblGrid>
                <a:gridCol w="275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4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3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9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22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79535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культуры  и </a:t>
                      </a:r>
                      <a:r>
                        <a:rPr lang="ru-RU" sz="18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Лебяжском муниципальном  округе»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291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библиотечно-информационного обслуживания населения муниципального Лебяжского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11 154 881,18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10 784 135,81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96,68%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29 140,00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29 140,00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5 392 298,18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5 392 298,18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5 733 443,00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5 362 697,63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93,53%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76649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заработной платы, начислений 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оплату труда, услуг связи, содержание имущества, уплата налогов; приобретение дров, оплата коммунальных услуг, оплата за разделку дров. Перекрыта крыша котельной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Индыгойской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библиотеки. Перекрыт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дровеник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д.Елизарово.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8742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поддержку отрасли культуры- комплектование книжных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фондов муниципальных библиотек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ВСЕГО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31 313,00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31 313,00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29 140,00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29 140,00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9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1 860,00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1 860,00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9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313,00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9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книги.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983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952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детской школе искусств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3 434 049,00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3 397 408,42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98,93%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2 321 394,00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2 320 985,46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99,98%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1 112 655,00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1 076 422,96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96,74%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8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выплата заработной платы, начислений на оплату труда, услуг связи, , заправку картриджей, настройка и ремонт пианино.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6" y="116632"/>
            <a:ext cx="900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95646"/>
              </p:ext>
            </p:extLst>
          </p:nvPr>
        </p:nvGraphicFramePr>
        <p:xfrm>
          <a:off x="107503" y="476672"/>
          <a:ext cx="8633646" cy="5913350"/>
        </p:xfrm>
        <a:graphic>
          <a:graphicData uri="http://schemas.openxmlformats.org/drawingml/2006/table">
            <a:tbl>
              <a:tblPr/>
              <a:tblGrid>
                <a:gridCol w="253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1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7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40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4096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«Развитие   культуры  и </a:t>
                      </a:r>
                      <a:r>
                        <a:rPr lang="ru-RU" sz="20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 Лебяжском муниципальном округе»</a:t>
                      </a: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2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музейного дела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2 533 305,00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2 471 749,62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1 141 262,00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1 141 262,00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1 392 043,00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1 330 487,62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510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выплата заработной платы, начислений на оплату труда, услуг связи,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уплата налогов; приобретен системный блок.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ведение бухгалтерского учета в учреждениях культуры Лебяжского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2 072 600,00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2 055 149,42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2 072 600,00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2 055 149,42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12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 :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качественное ведение бухгалтерского учета ,выплата заработной платы, начислений  на оплату труда, услуг связи, прошли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платежи за заправку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катриджей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косметический ремонт кабинета бухгалтерии.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хозяйственного обслуживания учреждений культуры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13 321 600,00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13 027 185,20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7 579 600,00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7 579 600,00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90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5 742 000,00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5 447 585,20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94,87%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1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качественное обслуживание учреждений культуры; выплата заработной платы, начисления на оплату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труда. Приобретена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мотокоса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масло для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мотокосы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64807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Лебяжском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округе»,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4A6C17-97B8-4C6D-81C2-48E8BEEA7A94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3063140"/>
              </p:ext>
            </p:extLst>
          </p:nvPr>
        </p:nvGraphicFramePr>
        <p:xfrm>
          <a:off x="323528" y="2060847"/>
          <a:ext cx="8496944" cy="427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9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5655"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2025 год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2025 год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63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Популяризация физической культуры и спорта среди различных групп населения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0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официальных физкультурных, физкультурно-оздоровительных и спортивных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9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детско-юношеского спорта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спортивных объектов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275253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46535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>
          <a:xfrm>
            <a:off x="-4789040" y="476672"/>
            <a:ext cx="4171663" cy="2060848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https://sun9-75.userapi.com/impg/XbKNhMAiXwCfSk9zKJZBM7AJ_I6RkaFDxWu6GA/mdo5GPqxmVw.jpg?size=2560x1927&amp;quality=95&amp;sign=7adfcd22255d2586bc2e265afe74aa66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376967"/>
              </p:ext>
            </p:extLst>
          </p:nvPr>
        </p:nvGraphicFramePr>
        <p:xfrm>
          <a:off x="251520" y="0"/>
          <a:ext cx="8640962" cy="6525344"/>
        </p:xfrm>
        <a:graphic>
          <a:graphicData uri="http://schemas.openxmlformats.org/drawingml/2006/table">
            <a:tbl>
              <a:tblPr/>
              <a:tblGrid>
                <a:gridCol w="428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5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5110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«Развитие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физической культуры и спорта в Лебяжском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88">
                <a:tc rowSpan="3"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«Развитие физической культуры и спорта в Лебяжском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муниципальном округе»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170 816,00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170 809,82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Областной бюджет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16 816,00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16 815,82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154 000,00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153 994,00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0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Популяризация физической культуры и спорта среди различных групп населения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20 000,00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20 000,00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20 000 ,00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20 000,00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98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Удельный вес населения,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систематически занимающегося физической культурой и спортом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составляет   28,0%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1.2.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Организация официальных физкультурных, физкультурно-оздоровительных и спортивных мероприятий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114 000,00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114 000,00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114 000,00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114 000,00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100,0%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0359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РЕАЛИЗАЦИИ: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34 физкультурных, физкультурно-оздоровительных и спортивных мероприятий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межрайонный турнир  по хоккею с шайбой памяти А.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Богатырёва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лыжные гонки «Лыжня России-2025»; «Быстрая лыжня»;спартакиада ГТО 4-х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борьбе (летний фестиваль) ; легкоатлетическая эстафета на приз газеты  «Знамя октября»;  настольный теннис; день молодежи; день физкультурника,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кросс наций 2025.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8" name="Рисунок 7" descr="http://razvitie-rebenka.org/wp-content/uploads/2017/10/01051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291615"/>
              </p:ext>
            </p:extLst>
          </p:nvPr>
        </p:nvGraphicFramePr>
        <p:xfrm>
          <a:off x="323529" y="260648"/>
          <a:ext cx="8424935" cy="5760640"/>
        </p:xfrm>
        <a:graphic>
          <a:graphicData uri="http://schemas.openxmlformats.org/drawingml/2006/table">
            <a:tbl>
              <a:tblPr/>
              <a:tblGrid>
                <a:gridCol w="417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6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4774"/>
                <a:gridCol w="93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9741"/>
              </a:tblGrid>
              <a:tr h="150178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физической культуры и спорта в </a:t>
                      </a:r>
                      <a:endParaRPr lang="ru-RU" sz="22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5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8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Развитие детско-юношеского спорта 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19 994,00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19 994,00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9376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 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Среднегодовая численность детей и подростков, занимающихся в учреждениях дополнительного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образования спортивной направленности (ДЮСШ) – 266</a:t>
                      </a:r>
                      <a:endParaRPr lang="ru-RU" sz="14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1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спортивных объектов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155" marR="7155" marT="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16 816,00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16 815,82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16 816,00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16 815,82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2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  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спортивной площадки «Газпром детям» (оплата электроэнергии, земельного налога).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http://razvitie-rebenka.org/wp-content/uploads/2017/10/01051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584"/>
            <a:ext cx="1512168" cy="12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844824"/>
          </a:xfrm>
        </p:spPr>
        <p:txBody>
          <a:bodyPr>
            <a:noAutofit/>
          </a:bodyPr>
          <a:lstStyle/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реализации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молодежной политики и организация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отдыха и оздоровления детей и молодежи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Лебяжском муниципальном округе»</a:t>
            </a:r>
            <a:endParaRPr lang="ru-RU" sz="2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23528" y="1916832"/>
            <a:ext cx="8568952" cy="20882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по подпрограмме  «Обеспечение жильем молодых семей»</a:t>
            </a:r>
          </a:p>
          <a:p>
            <a:pPr lvl="0" algn="ctr" defTabSz="914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федеральной программы «Жилище» запланировано 294,0 тыс.руб. :</a:t>
            </a:r>
          </a:p>
          <a:p>
            <a:pPr marL="95250" indent="0" algn="ctr" fontAlgn="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праве на получение социальной выплаты на приобретение жилого помещения  было выдано в августе 2025 года одной семье, в декабре свидетельство возвращено не использованным.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defRPr/>
            </a:pPr>
            <a:endParaRPr lang="ru-RU" sz="2000" dirty="0"/>
          </a:p>
        </p:txBody>
      </p:sp>
      <p:pic>
        <p:nvPicPr>
          <p:cNvPr id="15" name="Рисунок 14" descr="https://avatars.mds.yandex.net/get-pdb/1649258/9a8cf65a-acd7-46f9-88ee-46c7f4c54241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6832" y="-459432"/>
            <a:ext cx="17636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qualux.od.ua/wp-content/uploads/2018/08/402760991_w640_h640_biuro_projektowe_geo_bak-1024x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88840" y="1052736"/>
            <a:ext cx="2520280" cy="13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0800000" flipV="1">
            <a:off x="323528" y="4077072"/>
            <a:ext cx="8568952" cy="15841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образа жизни, организация летнего отдыха, оздоровления и занятости детей, подростков и молодежи 60,1 тыс.руб.: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оплату стоимости питания детей в лагерях ДДТ в каникулярное время, с дневным пребыванием –  20 детей.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 algn="ctr" defTabSz="914400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323528" y="5805264"/>
            <a:ext cx="8568952" cy="8640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досуга, поддержка талантливой молодежи 100,0 тыс.руб.:</a:t>
            </a:r>
          </a:p>
          <a:p>
            <a:pPr algn="ctr" defTabSz="914400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досуга, поддержка талантливой молодежи</a:t>
            </a:r>
          </a:p>
        </p:txBody>
      </p:sp>
      <p:pic>
        <p:nvPicPr>
          <p:cNvPr id="21" name="Рисунок 20" descr="https://sun9-57.userapi.com/impg/ARk_qxIjHxVo4n4jB6pF-UcGPrJNpEO22d5bfg/Hqqn3ds6J7s.jpg?size=2560x1920&amp;quality=95&amp;sign=8b0fe9f11b2a9d549ee3eea31d488003&amp;type=album"/>
          <p:cNvPicPr/>
          <p:nvPr/>
        </p:nvPicPr>
        <p:blipFill>
          <a:blip r:embed="rId5" cstate="print"/>
          <a:srcRect b="18228"/>
          <a:stretch>
            <a:fillRect/>
          </a:stretch>
        </p:blipFill>
        <p:spPr bwMode="auto">
          <a:xfrm>
            <a:off x="251520" y="260649"/>
            <a:ext cx="30243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24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668144"/>
              </p:ext>
            </p:extLst>
          </p:nvPr>
        </p:nvGraphicFramePr>
        <p:xfrm>
          <a:off x="1331640" y="-315415"/>
          <a:ext cx="7704856" cy="1800200"/>
        </p:xfrm>
        <a:graphic>
          <a:graphicData uri="http://schemas.openxmlformats.org/drawingml/2006/table">
            <a:tbl>
              <a:tblPr/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«Повышение эффективности реализации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молодежной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политики и оздоровления</a:t>
                      </a:r>
                      <a:r>
                        <a:rPr lang="ru-RU" sz="19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детей молодежи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9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485413"/>
              </p:ext>
            </p:extLst>
          </p:nvPr>
        </p:nvGraphicFramePr>
        <p:xfrm>
          <a:off x="179512" y="1134093"/>
          <a:ext cx="8784975" cy="5535267"/>
        </p:xfrm>
        <a:graphic>
          <a:graphicData uri="http://schemas.openxmlformats.org/drawingml/2006/table">
            <a:tbl>
              <a:tblPr/>
              <a:tblGrid>
                <a:gridCol w="35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34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№ п/п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45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реализации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молодёжной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политики и организация отдыха и оздоровления детей и молодежи в Лебяжском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муниципальном округе»»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454 126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160 120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89 909,57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183 430,43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38 134,8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180 786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121 985,20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67,5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 молодым семьям в рамках подпрограммы «Обеспечение доступным и комфортным жильем и коммунальными услугами граждан Российской Федерации»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294 000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indent="0" algn="just" fontAlgn="t">
                        <a:spcBef>
                          <a:spcPts val="0"/>
                        </a:spcBef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отчётный период в список молодых семей-претендентов на получение социальных выплат по Кировской области было включено 12 семей. Свидетельство о праве на получение социальной выплаты на приобретение жилого помещения  было выдано в августе 2025 года одной семье,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декабре свидетельство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возвращено не использованным.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89 909,57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145 290,43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0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58 800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6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здорового образа жизни, организация летнего отдыха, оздоровления и занятости детей, подростков и молодежи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60 126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60 126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летнего отдыха в 2025 году проводилась.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6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38 140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38 134,80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1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21 986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21 985,2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4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досуга, поддержка талантливой молодежи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досуга, поддержка талантливой молодежи</a:t>
                      </a:r>
                    </a:p>
                    <a:p>
                      <a:pPr algn="jus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043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40 000 ,00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40 000,00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nasha-molodezh.ru/wp-content/uploads/2tLB9UTPs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4" y="188640"/>
            <a:ext cx="1209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0709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«Обеспечение     безопасности и жизнедеятельности    населения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Лебяжском муниципальном округе» </a:t>
            </a:r>
            <a:endParaRPr lang="ru-RU" sz="23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55843835"/>
              </p:ext>
            </p:extLst>
          </p:nvPr>
        </p:nvGraphicFramePr>
        <p:xfrm>
          <a:off x="467544" y="1484783"/>
          <a:ext cx="8208912" cy="185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014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программного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технического  оснащения и  обеспечения деятельности </a:t>
                      </a:r>
                      <a:r>
                        <a:rPr lang="ru-RU" sz="2200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ЕДДС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Лебяжского муниципального округа</a:t>
                      </a:r>
                      <a:r>
                        <a:rPr lang="ru-RU" sz="22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-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2 639,2тыс.руб.</a:t>
                      </a:r>
                    </a:p>
                  </a:txBody>
                  <a:tcPr marL="91431" marR="91431" marT="45042" marB="450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муниципальной </a:t>
                      </a:r>
                      <a:r>
                        <a:rPr lang="ru-RU" sz="2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охраны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3 660,9тыс. руб.</a:t>
                      </a:r>
                    </a:p>
                  </a:txBody>
                  <a:tcPr marL="91431" marR="91431" marT="45042" marB="450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29</a:t>
            </a:fld>
            <a:endParaRPr lang="en-GB" altLang="ru-RU" dirty="0"/>
          </a:p>
        </p:txBody>
      </p:sp>
      <p:pic>
        <p:nvPicPr>
          <p:cNvPr id="52263" name="Рисунок 6" descr="image25995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976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2850407"/>
              </p:ext>
            </p:extLst>
          </p:nvPr>
        </p:nvGraphicFramePr>
        <p:xfrm>
          <a:off x="3635896" y="3416384"/>
          <a:ext cx="511256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9">
                  <a:extLst>
                    <a:ext uri="{9D8B030D-6E8A-4147-A177-3AD203B41FA5}">
                      <a16:colId xmlns:a16="http://schemas.microsoft.com/office/drawing/2014/main" xmlns="" val="2506013700"/>
                    </a:ext>
                  </a:extLst>
                </a:gridCol>
              </a:tblGrid>
              <a:tr h="2830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 условий для безопасного нахождения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водных объектах 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112,9 тыс.руб.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2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безопасности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территории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округа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- 936,2тыс.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0 тыс.руб.</a:t>
                      </a:r>
                      <a:endParaRPr lang="ru-RU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7597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936" y="2492896"/>
            <a:ext cx="302433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1062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 Лебяжского муниципального округа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8753191"/>
              </p:ext>
            </p:extLst>
          </p:nvPr>
        </p:nvGraphicFramePr>
        <p:xfrm>
          <a:off x="467544" y="1484784"/>
          <a:ext cx="8208912" cy="492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455">
                <a:tc rowSpan="2">
                  <a:txBody>
                    <a:bodyPr/>
                    <a:lstStyle/>
                    <a:p>
                      <a:pPr algn="ctr"/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61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 населения района, чел.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5 031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5 031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45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229 185,6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229 815,6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10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основной капитал,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104 013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140 300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291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Отгружено товаров собственного производства, выполнено работ и услуг собственными силами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крупным и средним организациям, тыс.руб.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18 648,8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24 080,5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429B-75C6-46E7-89CF-78E559BABEB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002759"/>
              </p:ext>
            </p:extLst>
          </p:nvPr>
        </p:nvGraphicFramePr>
        <p:xfrm>
          <a:off x="0" y="188640"/>
          <a:ext cx="8892480" cy="921920"/>
        </p:xfrm>
        <a:graphic>
          <a:graphicData uri="http://schemas.openxmlformats.org/drawingml/2006/table">
            <a:tbl>
              <a:tblPr/>
              <a:tblGrid>
                <a:gridCol w="889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«Обеспечение безопасности и жизнедеятельности населения в Лебяжском муниципальном округе»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640378"/>
              </p:ext>
            </p:extLst>
          </p:nvPr>
        </p:nvGraphicFramePr>
        <p:xfrm>
          <a:off x="395536" y="1196751"/>
          <a:ext cx="8496944" cy="5413281"/>
        </p:xfrm>
        <a:graphic>
          <a:graphicData uri="http://schemas.openxmlformats.org/drawingml/2006/table">
            <a:tbl>
              <a:tblPr/>
              <a:tblGrid>
                <a:gridCol w="41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6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122"/>
                <a:gridCol w="1241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Источники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финансирования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73">
                <a:tc rowSpan="2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Муниципальная программа «Обеспечение безопасности и жизнедеятельности населения в Лебяжском муниципальном округе»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7 560 393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7 349 299,89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97,2%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7 560 393</a:t>
                      </a:r>
                      <a:endParaRPr lang="ru-RU" sz="14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7 349 299,89</a:t>
                      </a:r>
                      <a:endParaRPr lang="ru-RU" sz="14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97,2%</a:t>
                      </a:r>
                      <a:endParaRPr lang="ru-RU" sz="14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4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1.1.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Совершенствование программного и технического оснащения ЕДДС Лебяжского муниципального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округа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2 697 758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2 639 238,95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97,83%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2 697 758</a:t>
                      </a:r>
                      <a:endParaRPr lang="ru-RU" sz="14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2 639 238,85</a:t>
                      </a:r>
                      <a:endParaRPr lang="ru-RU" sz="14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97,83%</a:t>
                      </a:r>
                      <a:endParaRPr lang="ru-RU" sz="14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РЕЛИЗАЦИИ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: Денежные средства предусмотрены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на: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 заработную плата, начисления на оплату труда,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о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плата услуг связи, интернета, сотовой связи, приобретение канц.товаров, заправка картриджей.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7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1.2.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Содержание муниципальной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пожарной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 охраны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3 749 681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3 660 907,08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97,63%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048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3 749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3 660 907,08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97,63%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4529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    РЕЗУЛЬТАТ РЕЛИЗАЦИИ: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Денежные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средства предусмотрены на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заработную плату , отплата услуг связи, электроэнергии, приобретение дров, техосмотров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автомобилей, приобретение ГСМ, страхование автомобилей, приобретение, разделка дров.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002759"/>
              </p:ext>
            </p:extLst>
          </p:nvPr>
        </p:nvGraphicFramePr>
        <p:xfrm>
          <a:off x="0" y="188640"/>
          <a:ext cx="8892480" cy="921920"/>
        </p:xfrm>
        <a:graphic>
          <a:graphicData uri="http://schemas.openxmlformats.org/drawingml/2006/table">
            <a:tbl>
              <a:tblPr/>
              <a:tblGrid>
                <a:gridCol w="889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«Обеспечение безопасности и жизнедеятельности населения в Лебяжском муниципальном округе»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640378"/>
              </p:ext>
            </p:extLst>
          </p:nvPr>
        </p:nvGraphicFramePr>
        <p:xfrm>
          <a:off x="179512" y="1124743"/>
          <a:ext cx="8712968" cy="5495349"/>
        </p:xfrm>
        <a:graphic>
          <a:graphicData uri="http://schemas.openxmlformats.org/drawingml/2006/table">
            <a:tbl>
              <a:tblPr/>
              <a:tblGrid>
                <a:gridCol w="428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3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3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6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Источники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финансирования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1.3.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Обеспечение пожарной безопасности на территории Лебяжского муниципального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округа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1 000 000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936 200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93,62%</a:t>
                      </a:r>
                      <a:endParaRPr lang="ru-RU" sz="14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1 000 000</a:t>
                      </a:r>
                      <a:endParaRPr lang="ru-RU" sz="14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936 200</a:t>
                      </a:r>
                      <a:endParaRPr lang="ru-RU" sz="14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93,62%</a:t>
                      </a:r>
                      <a:endParaRPr lang="ru-RU" sz="14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РЕЛИЗАЦИИ: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 Денежные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средства предусмотрены на устройство пожарного водоема – 800 000 руб.; содержание пожарных водоемов; расчистка от снега подъездных путей к пожарным водоемам.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1.4.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Создание условий для безопасного нахождения населения в местах массового отдыха населения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 водных объектах и пропаганда здорового образа жизни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112 954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112 953,86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100%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112 954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112 953,86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3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95250" marR="0" indent="825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Денежные средства предусмотрены на заработную плату спасателей;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обучение спасателей;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latin typeface="Times New Roman"/>
                        </a:rPr>
                        <a:t>акарицидную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обработку территории места отдыха у воды.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816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1.5.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Создание резервного фонда администрации Лебяжского муниципального округа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200 000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0%</a:t>
                      </a:r>
                    </a:p>
                  </a:txBody>
                  <a:tcPr marL="5286" marR="5286" marT="5286" marB="0" anchor="ctr"/>
                </a:tc>
              </a:tr>
              <a:tr h="58169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200 000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0%</a:t>
                      </a:r>
                    </a:p>
                  </a:txBody>
                  <a:tcPr marL="5286" marR="5286" marT="5286" marB="0" anchor="ctr"/>
                </a:tc>
              </a:tr>
              <a:tr h="58169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В связи  с отсутствием ЧС на территории Лебяжского муниципального округа резервный фонд не расходовался.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964488" cy="2160240"/>
          </a:xfrm>
        </p:spPr>
        <p:txBody>
          <a:bodyPr>
            <a:normAutofit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 инфраструктуры   Лебяжского   муниципального округа»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55506006"/>
              </p:ext>
            </p:extLst>
          </p:nvPr>
        </p:nvGraphicFramePr>
        <p:xfrm>
          <a:off x="755576" y="1196750"/>
          <a:ext cx="7848872" cy="3600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02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6283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54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и капитальный ремонт объектов водоснабжения, всего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1 119,8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1 104,8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854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ремонт водопровода от скважины № 4637 по ул.Новая до ул. Запольская д.Редькино</a:t>
                      </a:r>
                      <a:endParaRPr kumimoji="0" lang="ru-RU" sz="1600" b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795,0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795,0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6283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округа, всего</a:t>
                      </a:r>
                      <a:endParaRPr kumimoji="0" lang="ru-RU" sz="1600" b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3 582,1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3 291,2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283">
                <a:tc>
                  <a:txBody>
                    <a:bodyPr/>
                    <a:lstStyle/>
                    <a:p>
                      <a:r>
                        <a:rPr kumimoji="0" lang="ru-RU" sz="160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прочие мероприятия по благоустройству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576402"/>
                  </a:ext>
                </a:extLst>
              </a:tr>
              <a:tr h="336283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содержание мест захоронений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204,5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</a:t>
                      </a: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работная плата временных рабочих по благоустройству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7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деревянной части пешеходного моста со стороны</a:t>
                      </a:r>
                      <a:r>
                        <a:rPr kumimoji="0" lang="ru-RU" sz="16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д.Редькино</a:t>
                      </a:r>
                      <a:endParaRPr kumimoji="0" lang="ru-RU" sz="160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367,2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367,2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32</a:t>
            </a:fld>
            <a:endParaRPr lang="en-GB" alt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 b="16803"/>
          <a:stretch>
            <a:fillRect/>
          </a:stretch>
        </p:blipFill>
        <p:spPr bwMode="auto">
          <a:xfrm>
            <a:off x="-2124744" y="1916832"/>
            <a:ext cx="184023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/>
          <a:srcRect l="17436"/>
          <a:stretch>
            <a:fillRect/>
          </a:stretch>
        </p:blipFill>
        <p:spPr bwMode="auto">
          <a:xfrm>
            <a:off x="-2772816" y="3717032"/>
            <a:ext cx="205447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48.userapi.com/impg/Y89C257S2cM2TGAFo-ubcf_fLyrSIhhv0ZeEfg/KJuoGSAJNFQ.jpg?size=1200x1600&amp;quality=95&amp;sign=1ab7b6cb86f0cabdad1aa71e8109be68&amp;type=album"/>
          <p:cNvPicPr/>
          <p:nvPr/>
        </p:nvPicPr>
        <p:blipFill>
          <a:blip r:embed="rId4" cstate="print"/>
          <a:srcRect b="37433"/>
          <a:stretch>
            <a:fillRect/>
          </a:stretch>
        </p:blipFill>
        <p:spPr bwMode="auto">
          <a:xfrm>
            <a:off x="-2772816" y="260648"/>
            <a:ext cx="17954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0" descr="https://sun9-14.userapi.com/impg/J__9o3lNXnmp6x48dbOBIqUrRyHqbDjRVsfqcQ/a8b4REXCuvg.jpg?size=960x1280&amp;quality=96&amp;sign=d06977ba02513c0d0669ee61100ea613&amp;type=album"/>
          <p:cNvPicPr>
            <a:picLocks noChangeAspect="1" noChangeArrowheads="1"/>
          </p:cNvPicPr>
          <p:nvPr/>
        </p:nvPicPr>
        <p:blipFill>
          <a:blip r:embed="rId5" cstate="print"/>
          <a:srcRect l="24242" t="15811" b="39391"/>
          <a:stretch>
            <a:fillRect/>
          </a:stretch>
        </p:blipFill>
        <p:spPr bwMode="auto">
          <a:xfrm>
            <a:off x="-2700808" y="5301208"/>
            <a:ext cx="1944216" cy="132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772816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инфраструктуры  Лебяжского муниципального округа»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55506006"/>
              </p:ext>
            </p:extLst>
          </p:nvPr>
        </p:nvGraphicFramePr>
        <p:xfrm>
          <a:off x="251520" y="1265032"/>
          <a:ext cx="8568952" cy="5326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6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183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4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4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4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Субсидия МУП «Коммунсервис</a:t>
                      </a:r>
                      <a:r>
                        <a:rPr lang="ru-RU" sz="145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», всего</a:t>
                      </a:r>
                      <a:endParaRPr lang="ru-RU" sz="145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1 671,9</a:t>
                      </a:r>
                      <a:endParaRPr lang="ru-RU" sz="145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1 665,9</a:t>
                      </a:r>
                      <a:endParaRPr lang="ru-RU" sz="145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5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увеличение материального резерва,  на исполнение решения суда на санитарные зоны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1 076,0</a:t>
                      </a:r>
                      <a:endParaRPr lang="ru-RU" sz="14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070,0</a:t>
                      </a:r>
                      <a:endParaRPr lang="ru-RU" sz="14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5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погашение задолженности за электроэнергию перед АО «</a:t>
                      </a:r>
                      <a:r>
                        <a:rPr lang="ru-RU" sz="145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ЭнергосбытПлюс</a:t>
                      </a:r>
                      <a:r>
                        <a:rPr lang="ru-RU" sz="14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595,9</a:t>
                      </a:r>
                      <a:endParaRPr lang="ru-RU" sz="14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595,9</a:t>
                      </a:r>
                      <a:endParaRPr lang="ru-RU" sz="14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45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ППМИ, </a:t>
                      </a:r>
                      <a:r>
                        <a:rPr kumimoji="0" lang="ru-RU" sz="145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том числе:</a:t>
                      </a:r>
                      <a:endParaRPr kumimoji="0" lang="ru-RU" sz="1450" b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45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1 958,8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1 916,1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ремонт</a:t>
                      </a:r>
                      <a:r>
                        <a:rPr kumimoji="0" lang="ru-RU" sz="14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водопровода по ул.Строителей, </a:t>
                      </a:r>
                      <a:r>
                        <a:rPr kumimoji="0" lang="ru-RU" sz="1450" b="0" u="non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ул.Сводобы</a:t>
                      </a:r>
                      <a:r>
                        <a:rPr kumimoji="0" lang="ru-RU" sz="14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Красное</a:t>
                      </a:r>
                      <a:endParaRPr kumimoji="0" lang="ru-RU" sz="14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538,5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535,7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466179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-ремонт</a:t>
                      </a:r>
                      <a:r>
                        <a:rPr kumimoji="0" lang="ru-RU" sz="14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водопровода ул.Школьная, дер. </a:t>
                      </a:r>
                      <a:r>
                        <a:rPr kumimoji="0" lang="ru-RU" sz="1450" b="0" u="non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Индыгойка</a:t>
                      </a:r>
                      <a:endParaRPr kumimoji="0" lang="ru-RU" sz="14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1 389,3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1 380,4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8991">
                <a:tc>
                  <a:txBody>
                    <a:bodyPr/>
                    <a:lstStyle/>
                    <a:p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 «Формирование комфортной городской среды»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3 030,3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3 030,3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314854"/>
                  </a:ext>
                </a:extLst>
              </a:tr>
              <a:tr h="515118"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- обустройство пешеходной зоны по ул.Комсомольская</a:t>
                      </a:r>
                      <a:r>
                        <a:rPr lang="ru-RU" sz="14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ул.Коммуны до д.22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2 314,9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2 314,9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- обустройство пешеходной зоны  между</a:t>
                      </a:r>
                      <a:r>
                        <a:rPr lang="ru-RU" sz="14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д.22 ул.Комсомольская и д.41 по ул.Кооперативная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- обустройство</a:t>
                      </a:r>
                      <a:r>
                        <a:rPr lang="ru-RU" sz="14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освещения пешеходной зоны между д.22 по ул.Комсомольская и д. 41 по ул. Кооперативная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56625">
                <a:tc>
                  <a:txBody>
                    <a:bodyPr/>
                    <a:lstStyle/>
                    <a:p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договора на проект «Формирование современной  городской среды»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45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33</a:t>
            </a:fld>
            <a:endParaRPr lang="en-GB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4" y="260648"/>
            <a:ext cx="8802724" cy="1080120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инфраструктуры Лебяжского муниципального округа» 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34</a:t>
            </a:fld>
            <a:endParaRPr lang="en-GB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0808" y="260648"/>
            <a:ext cx="1917901" cy="1484784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23529" y="1436430"/>
          <a:ext cx="8568950" cy="45390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4695"/>
                <a:gridCol w="1080120"/>
                <a:gridCol w="1224135"/>
              </a:tblGrid>
              <a:tr h="531018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6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Народный бюджет 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3 970,0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90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-обустройство</a:t>
                      </a:r>
                      <a:r>
                        <a:rPr kumimoji="0" lang="ru-RU" sz="16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тротуар по ул. Комарова пгт.Лебяжье</a:t>
                      </a:r>
                      <a:endParaRPr kumimoji="0" lang="ru-RU" sz="160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3 970,0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8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Мероприятия, посвященные празднованию юбилейных</a:t>
                      </a:r>
                      <a:r>
                        <a:rPr kumimoji="0" lang="ru-RU" sz="16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дат муниципальных образований Кировской области</a:t>
                      </a:r>
                      <a:endParaRPr kumimoji="0" lang="ru-RU" sz="1600" b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85185">
                <a:tc>
                  <a:txBody>
                    <a:bodyPr/>
                    <a:lstStyle/>
                    <a:p>
                      <a:r>
                        <a:rPr kumimoji="0" lang="ru-RU" sz="160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-благоустройство территории перед зданием Лебяжского дома культуры с целью подготовки к празднованию 420-летнего юбилея пгт.Лебяжье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01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самообложения граждан,</a:t>
                      </a:r>
                      <a:r>
                        <a:rPr kumimoji="0" lang="ru-RU" sz="16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зачисляемые  в бюджет Лебяжского муниципального округа</a:t>
                      </a:r>
                      <a:endParaRPr kumimoji="0" lang="ru-RU" sz="1600" b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8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-благоустройство на территории кладбища </a:t>
                      </a:r>
                      <a:r>
                        <a:rPr kumimoji="0" lang="ru-RU" sz="1600" b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с.Боровково</a:t>
                      </a: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обустройство</a:t>
                      </a:r>
                      <a:r>
                        <a:rPr kumimoji="0" lang="ru-RU" sz="16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подъездных путей к кладбищу </a:t>
                      </a:r>
                      <a:r>
                        <a:rPr kumimoji="0" lang="ru-RU" sz="1600" b="0" u="non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с.Боровково</a:t>
                      </a:r>
                      <a:endParaRPr kumimoji="0" lang="ru-RU" sz="160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743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-благоустройство</a:t>
                      </a:r>
                      <a:r>
                        <a:rPr kumimoji="0" lang="ru-RU" sz="16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территории кладбища и ремонт забора кладбище с. Кузнецово</a:t>
                      </a:r>
                      <a:endParaRPr kumimoji="0" lang="ru-RU" sz="160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998871"/>
              </p:ext>
            </p:extLst>
          </p:nvPr>
        </p:nvGraphicFramePr>
        <p:xfrm>
          <a:off x="179510" y="-1"/>
          <a:ext cx="8640961" cy="6737620"/>
        </p:xfrm>
        <a:graphic>
          <a:graphicData uri="http://schemas.openxmlformats.org/drawingml/2006/table">
            <a:tbl>
              <a:tblPr/>
              <a:tblGrid>
                <a:gridCol w="277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5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2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2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15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373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8098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</a:t>
                      </a: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 и жилищной инфраструктуры Лебяжского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18 662 880,00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18 228 385,48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97,67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2 970 000,00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2 970 000,00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6 628 137,00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6 605 476,59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99,65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9 064 743,00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8 667 658,19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95,61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4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Модернизация и капитальный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объектов водоснабжения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1 119 786,00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1 104 848,00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98,66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755 300,00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755 243,00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364 486,00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349 605,09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95,91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9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подготовку систем коммунальной инфраструктуры к работе в осеннее - зимний период на ремонт  водопровода от скважины №4637 по ул. Новая до ул. Запольская д.Редкино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3 715 692,61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3 335 016.48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 ремонт водопровода от  скважины №4637 по ул. Новая до ул. Запольская д.Редкино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5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755 300,00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755 243,00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39 760,00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39757,00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99,996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1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субсидии муниципальному унитарному предприятию «Коммунсервис»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1671 851,00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1 665 852,5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56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1 671 851,00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1 665852,5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760988"/>
              </p:ext>
            </p:extLst>
          </p:nvPr>
        </p:nvGraphicFramePr>
        <p:xfrm>
          <a:off x="251521" y="66323"/>
          <a:ext cx="8641528" cy="6553098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34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21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9383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МУП «Коммунсервис»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1 076 000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1 665 852,5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Предоставлена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субсидия н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увеличение материального резерва и по решению суда «2-3/129/2021 от 06.12.2021 на санитарные зоны.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1 076  000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1 665852,5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МУП «Коммунсервис»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595 851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595 851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Предоставлена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субсидия н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погашение задолженности перед АО «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ЭнергосбыТ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Плюс»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74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595 851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595 851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2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 территории</a:t>
                      </a: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3 582 147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3 291 220,11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Произведены работы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приборке общественных территорий, противоклещевые мероприятия , ограждение зеленых насаждений, на приобретение ГСМ, дизельного топлива, материалов для благоустройства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31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3 582 147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3 291 220,11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территории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33 301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30 754,60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Оплачено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договоров с работниками по благоустройству.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5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33 301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30 754,60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34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содержание мест захоронения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255 930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204 562,29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79,92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Произведены противоклещевые мероприятия,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услуги по вывозу  ТКО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576136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255 930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204 562,29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79,92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974721"/>
                  </a:ext>
                </a:extLst>
              </a:tr>
              <a:tr h="2085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Заработная плата временным рабочим по благоустройству</a:t>
                      </a:r>
                      <a:endParaRPr lang="ru-RU" sz="1200" kern="1200" spc="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184 003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56 760,34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30,84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Выплачена заработная плата временным рабочим по благоустройству</a:t>
                      </a: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625780"/>
                  </a:ext>
                </a:extLst>
              </a:tr>
              <a:tr h="42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184 003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56 760,34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30,84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291132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142844" y="73411"/>
          <a:ext cx="8856415" cy="6290018"/>
        </p:xfrm>
        <a:graphic>
          <a:graphicData uri="http://schemas.openxmlformats.org/drawingml/2006/table">
            <a:tbl>
              <a:tblPr/>
              <a:tblGrid>
                <a:gridCol w="432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1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982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деревянной части пешеходного моста со стороны д.Редькино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367 189,96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367 189,96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  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деревянной части пешеходного моста со стороны д.Редькино.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9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367 189 ,96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367 189,26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2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kern="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ППМИ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1 958 792,00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1 916 144,57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97,82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4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1 252 837,00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1 245 225,45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39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705 955,00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670 919,12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95,04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2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водопроводов ул. Строителей, ул.Свободы, с.Красное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538 516,00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535 733,51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водопроводов ул. Строителей, ул.Свободы, с.Красное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97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339 516,00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337 761,73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197 971,78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02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водопроводов ул.Центральная , </a:t>
                      </a:r>
                      <a:r>
                        <a:rPr lang="ru-RU" sz="1200" kern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дер.Индыгойка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1 389 321,00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1 380 411,06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  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водопроводов ул. Строителей, ул.Свободы, с.Красное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97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913 921,00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907 463,72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476 000,00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472 947,34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2452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центральной площади ул.Комарова. между домами д.1а т №13, пгт.Лебяжье</a:t>
                      </a:r>
                      <a:endParaRPr lang="ru-RU" sz="1200" kern="120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26 971,00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 средств не использованы.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8702420"/>
                  </a:ext>
                </a:extLst>
              </a:tr>
              <a:tr h="671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26 971,00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771204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51521" y="254927"/>
          <a:ext cx="8640960" cy="6530819"/>
        </p:xfrm>
        <a:graphic>
          <a:graphicData uri="http://schemas.openxmlformats.org/drawingml/2006/table">
            <a:tbl>
              <a:tblPr/>
              <a:tblGrid>
                <a:gridCol w="426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5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5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27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8473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участка водопровода ул.Солнечная.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д.Михеевщина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1 221,00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не использованы.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221,00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3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4.5.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водопровода ул.Школьная, д.Индыгойка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1 633,00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не использованы.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614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1 633,00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4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участка водопровода ул.Молодежная,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ул.Сводобы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ул.Лаптева. с.Лаж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1 130,00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не использованы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6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847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формирования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современной городской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3 030 304,00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3 030 304,00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66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2 970 000,00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2 970 000,00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30 304,00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30 304,00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6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пешеходной  зоны по ул. Комсомольская, от ул. Коммуны до д.22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2 314 861,15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2 314 861,15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Произведены работы  по обустройству пешеходной  зоны по ул. Комсомольская, от ул. Коммуны до д.22</a:t>
                      </a: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2 268 794,69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2 268 794,69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22 917,12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22 917,12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23 149,34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23 149,34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179512" y="188639"/>
          <a:ext cx="8712969" cy="6551535"/>
        </p:xfrm>
        <a:graphic>
          <a:graphicData uri="http://schemas.openxmlformats.org/drawingml/2006/table">
            <a:tbl>
              <a:tblPr/>
              <a:tblGrid>
                <a:gridCol w="425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0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4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264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14304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7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пешеходной зоны между д.22 по ул. Комсомольская и д.41 по ул. Кооперативная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451 223,90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451 223,90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работы по  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бустройству пешеходной зоны между д.22 по ул. Комсомольская и д.41 по ул. Кооперативная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442 244,40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442 244,40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4 467,12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4 467,12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4 512,38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4 512,38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87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5.3.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освещения пешеходной зоны между д.22 по ул. Комсомольская и д.41 по ул.Кооперативная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264 218,95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218,95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Произведены работы по обустройству освещения пешеходной зоны между д.22 по ул. Комсомольская и д.41 по ул.Кооперативная</a:t>
                      </a: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258 960,91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258 960,91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615,76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2 615,76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002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642,28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2 642,28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87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Народный бюджет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4000 000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3 970 016,27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1 985 008,13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1 985 008,14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65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тротуаров по ул.Комарова пгт.Лебяжье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4000 000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3 970 016,27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работы по  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бустройству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тротуаров по ул.Комарова пгт.Лебяжье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78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1 985 008,13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38316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1 985 008,14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57606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бюджетного процесса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334877"/>
              </p:ext>
            </p:extLst>
          </p:nvPr>
        </p:nvGraphicFramePr>
        <p:xfrm>
          <a:off x="323528" y="1052736"/>
          <a:ext cx="8496944" cy="553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30944">
                <a:tc>
                  <a:txBody>
                    <a:bodyPr/>
                    <a:lstStyle/>
                    <a:p>
                      <a:pPr algn="just"/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 Бюджетным кодексом Российской Федерации  </a:t>
                      </a:r>
                      <a:r>
                        <a:rPr lang="ru-RU" sz="22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 </a:t>
                      </a:r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по: </a:t>
                      </a: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695575" indent="0" algn="r">
                        <a:buFontTx/>
                        <a:buNone/>
                      </a:pPr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68613" indent="0" algn="r">
                        <a:buFontTx/>
                        <a:buChar char="-"/>
                      </a:pPr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695575" indent="0" algn="r">
                        <a:buFontTx/>
                        <a:buNone/>
                      </a:pPr>
                      <a:r>
                        <a:rPr lang="ru-RU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2" descr="http://xn--h1aadcj4a9b.xn--p1ai/wp-content/uploads/byudzhetnyj-ko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28" y="3553734"/>
            <a:ext cx="2263080" cy="2112991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672275"/>
              </p:ext>
            </p:extLst>
          </p:nvPr>
        </p:nvGraphicFramePr>
        <p:xfrm>
          <a:off x="2811832" y="2773940"/>
          <a:ext cx="5792616" cy="367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составлению и рассмотрению проектов     бюджетов,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составлению и рассмотрению проектов     бюджетов,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утверждению и исполнению бюджетов,       контролю за их исполнением, 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 осуществлению бюджетного учета,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654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составлению, внешней проверке,    рассмотрению и утверждению         бюджетной отчетности.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116629"/>
          <a:ext cx="8676902" cy="6645460"/>
        </p:xfrm>
        <a:graphic>
          <a:graphicData uri="http://schemas.openxmlformats.org/drawingml/2006/table">
            <a:tbl>
              <a:tblPr/>
              <a:tblGrid>
                <a:gridCol w="42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745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8115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посвященные празднованию юбилейных дат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8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2117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 территории перед зданием Лебяжского Дома культуры с целью подготовки к празднованию 420-литию юбилея пгт.Лебяжье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Произведены работы по благоустройству территории перед зданием Лебяжского Дома культуры с целью подготовки к празднованию 420-литию юбилея пгт.Лебяжье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932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9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самообложения граждан, зачисляемые в бюджет Лебяжского муниципального округа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1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4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 на территории кладбища села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Боровково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обустройство подъездных путей к кладбищу села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Боровково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150 000,00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150 00,00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Проведены работы по благоустройству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территории кладбища села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Боровково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по обустройству подъездных путей к кладбищу села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Боровково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1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0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8.2.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 на территории кладбища и ремонт забора кладбища села Кузнецово</a:t>
                      </a:r>
                    </a:p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50 000,00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будут произведены в 2026 году.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5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Заключение договора на проект формирования комфортной городской среды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Заключен договора на проект формирования комфортной городской среды</a:t>
                      </a:r>
                    </a:p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5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600 000,00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467732"/>
          <a:ext cx="8676902" cy="6159849"/>
        </p:xfrm>
        <a:graphic>
          <a:graphicData uri="http://schemas.openxmlformats.org/drawingml/2006/table">
            <a:tbl>
              <a:tblPr/>
              <a:tblGrid>
                <a:gridCol w="42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745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9020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«Энергосбережение и повышение энергетической эффективности» </a:t>
                      </a:r>
                    </a:p>
                    <a:p>
                      <a:pPr algn="r" fontAlgn="ctr"/>
                      <a:endParaRPr lang="ru-RU" sz="20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2 569 983,00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403 143,44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82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161 600,00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161 566,68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38237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2 403 383,00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2 241 576,76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уличного освещения на территории Лебяжского муниципального округа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2 068 713.00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1 901 939,67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0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2 068 713,00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1 901 939 ,67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Оплата потребленной электроэнергии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000.00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683 197,07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Произведена оплата потребленной электроэнергии.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37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683 197,07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6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Устройство уличного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освещения : с.Вотское, ул.Южная, ул.Зеленая, ул. Молодежная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323 170,00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323 133,37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Проведены работы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устройству уличного освещения в с.Вотское, ул.Южная, ул.Зеленая, ул. Молодежная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161 600,00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161 566,68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37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161 750,00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161 566,69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4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организации и тех.присоединению уличного освещения в населенных пунктах округа</a:t>
                      </a:r>
                    </a:p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100,00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178 070,40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Произведены мероприятия по организации и техническому присоединению уличного освещения в населенных пунктах округа.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178 100,00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1780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070,40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9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транспортной системы  Лебяжского 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округа», тыс.руб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             </a:t>
            </a:r>
            <a:endParaRPr lang="ru-RU" sz="1800" dirty="0" smtClean="0"/>
          </a:p>
        </p:txBody>
      </p:sp>
      <p:graphicFrame>
        <p:nvGraphicFramePr>
          <p:cNvPr id="99" name="Содержимое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2119332"/>
              </p:ext>
            </p:extLst>
          </p:nvPr>
        </p:nvGraphicFramePr>
        <p:xfrm>
          <a:off x="351471" y="1443905"/>
          <a:ext cx="8469001" cy="464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734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значения, всего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34 238,2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29 049,4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автодорог общего пользования местного значения, в т.ч.: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15 445,7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15 445,6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229249397"/>
                  </a:ext>
                </a:extLst>
              </a:tr>
              <a:tr h="3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ремонт автомобильной дороги Лебяжье- Лаж- Кузнецово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9 450,1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9450,0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0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ремонт автомобильной дороги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ул.Советская  п.Лебяжье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5 995,6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5 995,6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Выполнение работ по повышению безопасности дорожного движения, всего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1 400,9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593,4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36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произведен монтаж дорожных знаков и пешеходного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ограждения на ул.Комарова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9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установка знаков пешеходных переходов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04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выполнение работ по нанесению разметки на пешеходном переходе, установка дорожных знаков и светофоров на  ул.Кооперативная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6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DDEBEC32-4407-4900-B202-439DE354B963}" type="slidenum">
              <a:rPr lang="en-GB" altLang="ru-RU"/>
              <a:pPr>
                <a:defRPr/>
              </a:pPr>
              <a:t>42</a:t>
            </a:fld>
            <a:endParaRPr lang="en-GB" alt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88840" y="404664"/>
            <a:ext cx="2010869" cy="14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51.userapi.com/impg/75tam4xavz4isD6ByF3EVvkwVfmKMOuKtLV4yA/a4p3Xys1duY.jpg?size=576x1280&amp;quality=95&amp;sign=7b119ed2525dd01da558fe2789bdd209&amp;type=album"/>
          <p:cNvPicPr/>
          <p:nvPr/>
        </p:nvPicPr>
        <p:blipFill>
          <a:blip r:embed="rId5" cstate="print"/>
          <a:srcRect b="57579"/>
          <a:stretch>
            <a:fillRect/>
          </a:stretch>
        </p:blipFill>
        <p:spPr bwMode="auto">
          <a:xfrm>
            <a:off x="251520" y="1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9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транспортной системы  Лебяжского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муниципального округа», тыс.руб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             </a:t>
            </a:r>
            <a:endParaRPr lang="ru-RU" sz="1800" dirty="0" smtClean="0"/>
          </a:p>
        </p:txBody>
      </p:sp>
      <p:graphicFrame>
        <p:nvGraphicFramePr>
          <p:cNvPr id="99" name="Содержимое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2119332"/>
              </p:ext>
            </p:extLst>
          </p:nvPr>
        </p:nvGraphicFramePr>
        <p:xfrm>
          <a:off x="351470" y="1342642"/>
          <a:ext cx="8513067" cy="491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6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77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2427">
                <a:tc>
                  <a:txBody>
                    <a:bodyPr/>
                    <a:lstStyle/>
                    <a:p>
                      <a:r>
                        <a:rPr lang="ru-RU" sz="185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компенсацию части затрат в связи с оказанием услуг по перевозке пассажиров на внутримуниципальных маршрутах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621,7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387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юридическим лицам (кроме некоммерческих организаций), индивидуальным</a:t>
                      </a:r>
                      <a:r>
                        <a:rPr lang="ru-RU" sz="1800" kern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предпринимателям, физическим лицам –производителям товаров, работ, услуг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Транспортный налог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ГАЗЕЛЬ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NEXT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229249397"/>
                  </a:ext>
                </a:extLst>
              </a:tr>
              <a:tr h="4832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автомобиля ГАЗЕЛЬ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NEXT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2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Уплата административного штрафа по постановлению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52 307,3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45 991,7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97,8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6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DDEBEC32-4407-4900-B202-439DE354B963}" type="slidenum">
              <a:rPr lang="en-GB" altLang="ru-RU"/>
              <a:pPr>
                <a:defRPr/>
              </a:pPr>
              <a:t>43</a:t>
            </a:fld>
            <a:endParaRPr lang="en-GB" altLang="ru-RU" dirty="0"/>
          </a:p>
        </p:txBody>
      </p:sp>
      <p:pic>
        <p:nvPicPr>
          <p:cNvPr id="5" name="Рисунок 4" descr="https://sun9-53.userapi.com/impg/zaL4Bi0ZtUjOQng9ivmEHQ_6Ga3RJCgXFOu3bQ/5IxJ9hl5mgI.jpg?size=577x1280&amp;quality=95&amp;sign=786b0954f1a97a84003a53355e9e87e9&amp;type=album"/>
          <p:cNvPicPr/>
          <p:nvPr/>
        </p:nvPicPr>
        <p:blipFill>
          <a:blip r:embed="rId4" cstate="print"/>
          <a:srcRect b="29880"/>
          <a:stretch>
            <a:fillRect/>
          </a:stretch>
        </p:blipFill>
        <p:spPr bwMode="auto">
          <a:xfrm>
            <a:off x="179512" y="0"/>
            <a:ext cx="1872208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699826"/>
              </p:ext>
            </p:extLst>
          </p:nvPr>
        </p:nvGraphicFramePr>
        <p:xfrm>
          <a:off x="179511" y="83094"/>
          <a:ext cx="8784974" cy="6589387"/>
        </p:xfrm>
        <a:graphic>
          <a:graphicData uri="http://schemas.openxmlformats.org/drawingml/2006/table">
            <a:tbl>
              <a:tblPr/>
              <a:tblGrid>
                <a:gridCol w="36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493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4405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транспортной  системы 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муниципального округа»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 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8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транспортной системы Лебяжского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52 307 344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45 991 665,56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97,8%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40 290 200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37 519 991,99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12 017 144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8 471 673,57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70,50%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8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34 238 200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29 049 403,60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84,85%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Осуществлялось содержание автомобильных дорог общего пользования местного значения  протяженностью 363,844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746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24 860 000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22 089 878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88,86%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9 378 200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6 959 525,60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74,21%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5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них, вне границ населенных пунктов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25 111 150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22 313 047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88,86%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Осуществлялось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одержание автодорог общего пользования местного значения, вне границ населенных пунктов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207,575 км</a:t>
                      </a:r>
                      <a:endParaRPr kumimoji="0" lang="ru-RU" sz="11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24 860 000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22 089 878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88,86%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65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251 150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223 169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88,86%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28270" indent="0" algn="just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8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них, вне границ населенных пунктов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9 127 050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6 736 356,60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73,81%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28270" indent="0" algn="ctr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Осуществлялось содержание автомобильных дорог общего пользования местного значения в границах населенных пунктов 156,309 км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9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9 127 050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6 736 356,60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73,81%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1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автодорог общего пользования местного значения и сооружений на них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15 445 700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15 445 570,94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ремонт автодорог в рамках программы «Дорожный Миллиард».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188035"/>
                  </a:ext>
                </a:extLst>
              </a:tr>
              <a:tr h="37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15 430 200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15 430 113,99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585914"/>
                  </a:ext>
                </a:extLst>
              </a:tr>
              <a:tr h="349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15 456,95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99,72%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323451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5558135"/>
              </p:ext>
            </p:extLst>
          </p:nvPr>
        </p:nvGraphicFramePr>
        <p:xfrm>
          <a:off x="179512" y="174926"/>
          <a:ext cx="8784977" cy="6392840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1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20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1183">
                <a:tc gridSpan="7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транспортной  системы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82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1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100" b="1" i="0" u="none" strike="noStrike" dirty="0" smtClean="0">
                        <a:latin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Наименование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Результат реализации  (краткое описание)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096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1.2.1.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автомобильной дороги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Лебяжье-Лаж-Кузнецово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9 450 119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5842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Отремонтировано щебеночное покрытие участка автомобильной дороги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Лебяжье-Лаж-Кузнецово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9 440 629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9 440 542,99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9  490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9 457,01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99,65%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682">
                <a:tc rowSpan="3">
                  <a:txBody>
                    <a:bodyPr/>
                    <a:lstStyle/>
                    <a:p>
                      <a:pPr marL="152400" marR="142240" indent="-1571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marR="142240" indent="-1571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автомобильной дороги ул.Советская пгт.Лебяжье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5 995 581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5 995 570,94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120" marR="51435" indent="-190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  ремонт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автомобильной дороги ул.Советская пгт.Лебяжье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1120" marR="51435" indent="-19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5 989 571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5 989 571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741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6 010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5 999,94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98,83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879">
                <a:tc rowSpan="2">
                  <a:txBody>
                    <a:bodyPr/>
                    <a:lstStyle/>
                    <a:p>
                      <a:pPr marL="153988" marR="142240" indent="-1603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5334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работ по повышению безопасности дорожного движения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1 400 944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593 421,85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42,36%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5334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 монтаж дорожных знаков и пешеходного ограждения на ул. Комарова; обновлены пешеходные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переходы; разработан паспорт на автодороги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д.Смышляево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8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1 400 944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421,85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42,36%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248">
                <a:tc rowSpan="2">
                  <a:txBody>
                    <a:bodyPr/>
                    <a:lstStyle/>
                    <a:p>
                      <a:pPr marL="153988" marR="142240" indent="-1603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Пассажирские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перевозки на внутримуниципальных маршрутах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972 500</a:t>
                      </a:r>
                      <a:endParaRPr lang="ru-RU" sz="1100" b="1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653 269,17</a:t>
                      </a:r>
                      <a:endParaRPr lang="ru-RU" sz="11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67,17%</a:t>
                      </a:r>
                      <a:endParaRPr lang="ru-RU" sz="11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5334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Услуги по перевозке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пассажиров на внутримуниципальных маршрутах осуществляются с  сентября 2025 года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3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972 500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653 421,17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67,17%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4705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поддержка автомобильного транспорта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925 000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621 716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67,21%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Сохранено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регулярное автобусное сообщение населенных пунктов с административным центром.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087893"/>
                  </a:ext>
                </a:extLst>
              </a:tr>
              <a:tr h="390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925 000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621 716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67,21%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491156"/>
              </p:ext>
            </p:extLst>
          </p:nvPr>
        </p:nvGraphicFramePr>
        <p:xfrm>
          <a:off x="323529" y="188639"/>
          <a:ext cx="8496943" cy="5904658"/>
        </p:xfrm>
        <a:graphic>
          <a:graphicData uri="http://schemas.openxmlformats.org/drawingml/2006/table">
            <a:tbl>
              <a:tblPr/>
              <a:tblGrid>
                <a:gridCol w="477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8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7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065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7034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 системы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Лебяжского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426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1.4.2.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Страхование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автомобиля </a:t>
                      </a:r>
                      <a:r>
                        <a:rPr lang="ru-RU" sz="1100" spc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ГАЗель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13 168,17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75,34%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Произведена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уплата </a:t>
                      </a: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страховки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автобуса ГАЗЕЛЬ </a:t>
                      </a:r>
                      <a:r>
                        <a:rPr lang="en-US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NEXT</a:t>
                      </a:r>
                      <a:endParaRPr lang="ru-RU" sz="1100" spc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18 100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13 168,17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75,34%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358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1.4.3.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Транспортный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налог (</a:t>
                      </a:r>
                      <a:r>
                        <a:rPr lang="ru-RU" sz="1100" spc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ГАЗель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9 352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99 36%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Уплачен транспортный налог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автобуса ГАЗЕЛЬ </a:t>
                      </a:r>
                      <a:r>
                        <a:rPr lang="en-US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NEXT</a:t>
                      </a:r>
                      <a:endParaRPr lang="ru-RU" sz="1100" spc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2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9 352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99,36%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04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1.4.4.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юридическим лицам (кроме некоммерческих организаций), индивидуальным</a:t>
                      </a:r>
                      <a:r>
                        <a:rPr lang="ru-RU" sz="1100" kern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предпринимателям, физическим лицам –производителям товаров, работ, услуг</a:t>
                      </a:r>
                      <a:endParaRPr lang="ru-RU" sz="1100" kern="0" spc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45,17%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озмещение за проезд на внутримуниципальных маршрутах  родственникам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участникам СВО.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140429"/>
                  </a:ext>
                </a:extLst>
              </a:tr>
              <a:tr h="96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9 033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45,17%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435954"/>
                  </a:ext>
                </a:extLst>
              </a:tr>
              <a:tr h="527423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Уплата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административного штрафа  по постановлению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административного штрафа  по постановлению.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628113"/>
                  </a:ext>
                </a:extLst>
              </a:tr>
              <a:tr h="40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917395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154728"/>
              </p:ext>
            </p:extLst>
          </p:nvPr>
        </p:nvGraphicFramePr>
        <p:xfrm>
          <a:off x="323529" y="332656"/>
          <a:ext cx="8424936" cy="5491786"/>
        </p:xfrm>
        <a:graphic>
          <a:graphicData uri="http://schemas.openxmlformats.org/drawingml/2006/table">
            <a:tbl>
              <a:tblPr/>
              <a:tblGrid>
                <a:gridCol w="323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8417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«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Развитие агропромышленного </a:t>
                      </a:r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комплекса 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</a:t>
                      </a:r>
                    </a:p>
                    <a:p>
                      <a:pPr algn="ctr" fontAlgn="ctr"/>
                      <a:endParaRPr lang="ru-RU" sz="22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6796" marR="6796" marT="6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№ п/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Источники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финансирования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4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агропромышленного комплекса Лебяжского муниципального округа» 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1 447 860,00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1 447 852,00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07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1 447 860,00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1 447 852,00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9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 стимулирования приобретения сельскохозяйственными товаропроизводителями  современной сельскохозяйственной техники и оборудования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1 447 860,00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1 447 860,00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2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1 447 860,00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1 447 852,00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100%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72393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Выдана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убсидия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возмещение части затрат недополученных доходов и возмещение затрат в связи с производством (реализации) товаров , выполнением работ, оказанием услуг ООО «Лебяжское» ноябре 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года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s://pp.userapi.com/c851120/v851120074/2262a/xVs0ojYG89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772816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«Управление муниципальным имуществом муниципального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образования Лебяжского муниципального округа»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55506006"/>
              </p:ext>
            </p:extLst>
          </p:nvPr>
        </p:nvGraphicFramePr>
        <p:xfrm>
          <a:off x="251520" y="1113547"/>
          <a:ext cx="8712968" cy="5593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821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Ремонт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и содержание  муниципального жилья</a:t>
                      </a:r>
                      <a:endParaRPr lang="ru-RU" sz="16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834,0</a:t>
                      </a:r>
                      <a:endParaRPr lang="ru-RU" sz="16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318,2</a:t>
                      </a:r>
                      <a:endParaRPr lang="ru-RU" sz="16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7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Исполнение решений арбитражного суда и надзорных органов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443,5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302,9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5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схем и технических паспортов  на объекты теплоснабжения и водоснабжения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89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Публикация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информационных сообщений о предоставлении муниципального имущества и земельных участков  в собственность и аренду, проведение торгов, прочих объявлений, связанных с управлением имуществом и земельными участками в СМИ, в информационно - телекоммуникационной сети «Интернет»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821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Межевание</a:t>
                      </a:r>
                      <a:r>
                        <a:rPr kumimoji="0" lang="ru-RU" sz="16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земельных участков</a:t>
                      </a:r>
                      <a:endParaRPr kumimoji="0" lang="ru-RU" sz="160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75403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фонда капитального ремонта имущества многоквартирных домов, находящегося в муниципальной собственности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381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учета муниципального имущества 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466179"/>
                  </a:ext>
                </a:extLst>
              </a:tr>
              <a:tr h="342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взаимодействие с управлением </a:t>
                      </a:r>
                      <a:r>
                        <a:rPr kumimoji="0" lang="ru-RU" sz="1600" b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endParaRPr kumimoji="0" lang="ru-RU" sz="160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0285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применения независимой оценки объектов, предоставляемых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конкурсной основе в аренду, приватизацию и другие цели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40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2 237,1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1 248,9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48</a:t>
            </a:fld>
            <a:endParaRPr lang="en-GB" altLang="ru-RU"/>
          </a:p>
        </p:txBody>
      </p:sp>
      <p:pic>
        <p:nvPicPr>
          <p:cNvPr id="5" name="Рисунок 4" descr="http://aqualux.od.ua/wp-content/uploads/2018/08/402760991_w640_h640_biuro_projektowe_geo_bak-1024x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731688"/>
              </p:ext>
            </p:extLst>
          </p:nvPr>
        </p:nvGraphicFramePr>
        <p:xfrm>
          <a:off x="107505" y="-99393"/>
          <a:ext cx="8813156" cy="6843794"/>
        </p:xfrm>
        <a:graphic>
          <a:graphicData uri="http://schemas.openxmlformats.org/drawingml/2006/table">
            <a:tbl>
              <a:tblPr/>
              <a:tblGrid>
                <a:gridCol w="364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4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64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5064">
                <a:tc gridSpan="7">
                  <a:txBody>
                    <a:bodyPr/>
                    <a:lstStyle/>
                    <a:p>
                      <a:pPr marL="95250" indent="0"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  </a:t>
                      </a:r>
                    </a:p>
                    <a:p>
                      <a:pPr marL="95250" indent="0"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«Управление муниципальным имуществом муниципального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образования  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Лебяжский муниципальный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округ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Кировской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области»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2 237 064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1 248 950,60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55,8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2 237 064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1 248 950,60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55,8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0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учета муниципального имущества МО, в том числе с применением программных средств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63 500,00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63 500,00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реестра муниципального имущества, внесение изменений и дополнений осуществляется на постоянной основе; продление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лицензионных прав на ПО «Реестр муниципального имущества», «Аренда и продажа имущества»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814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500,00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63 500,00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0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 и предоставление имущества и земельных участков во временное пользование, организация и проведение торгов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63 500,00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63 500,00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проведенных торгов: заключено 17 договоров купле- продажи земельных участков, 40 договоров аренды земельных участков.</a:t>
                      </a:r>
                    </a:p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0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500,00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63 500,00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применение независимой оценки объектов, предоставляемых на конкурсной основе в аренду, приватизацию и другие цели 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56 000,00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35 500,00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63,4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рыночной стоимости имущества: легкового автомобиля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FORD </a:t>
                      </a:r>
                      <a:r>
                        <a:rPr kumimoji="0" lang="en-US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MONDEo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здание ДК/школа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д.Кокорево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бульдозер ДЗ-42; трактора Беларусь82.1, трактора колесного Т-150К; права временного пользования 1 кв.м. помещений административного здания и гаража и нежилого помещения в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д.Елькино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335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56 000.00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35 500,00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63,4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информационных сообщений о предоставлении муниципального имущества и земельных участков в собственность и аренду, проведении торгов, прочих объявлений, связанных с управлением имуществом и земельными участками, в средствах массовой информации, а также в информационно-телекоммуникационной сети «Интернет»</a:t>
                      </a:r>
                      <a:endParaRPr lang="ru-RU" sz="11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124 420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63 760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51,2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Ежеквартально на сайте Лебяжского МО публикуются перечни муниципального имущества предлагаемого для предоставления в аренду или продажу, а также извещения о проведении торгов на право заключения договоров аренды или продажи, публикация в газете «Знамя Октября» списков невостребованных долей.</a:t>
                      </a:r>
                    </a:p>
                    <a:p>
                      <a:pPr algn="ctr"/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74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124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420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63 760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51,2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9959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94297"/>
            <a:ext cx="83058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4762801"/>
              </p:ext>
            </p:extLst>
          </p:nvPr>
        </p:nvGraphicFramePr>
        <p:xfrm>
          <a:off x="419100" y="1196752"/>
          <a:ext cx="8305800" cy="502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 Лебяжского муниципального округа;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1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Лебяжского муниципального округа 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 Лебяжского муниципального округа Кировской области;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 РФ, его структурные  подразделения;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кредитные организации;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Федерального казначейства;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муниципального финансового контроля;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контрольно-счетная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комиссия Лебяжского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Лебяжского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администраторы  (администраторы) доходов бюджета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распорядители (распорядители) средств бюджета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57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получатели средств бюджета муниципального округа.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161995"/>
              </p:ext>
            </p:extLst>
          </p:nvPr>
        </p:nvGraphicFramePr>
        <p:xfrm>
          <a:off x="323528" y="0"/>
          <a:ext cx="8496942" cy="6619614"/>
        </p:xfrm>
        <a:graphic>
          <a:graphicData uri="http://schemas.openxmlformats.org/drawingml/2006/table">
            <a:tbl>
              <a:tblPr/>
              <a:tblGrid>
                <a:gridCol w="292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5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363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75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 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«Управление муниципальным имуществом муниципального образования   Лебяжский муниципальный округ Кировской области»</a:t>
                      </a:r>
                    </a:p>
                    <a:p>
                      <a:pPr algn="r" fontAlgn="ctr"/>
                      <a:endParaRPr lang="ru-RU" sz="1100" b="1" i="0" u="none" strike="noStrike" dirty="0" smtClean="0">
                        <a:latin typeface="Times New Roman"/>
                      </a:endParaRPr>
                    </a:p>
                  </a:txBody>
                  <a:tcPr marL="2715" marR="2715" marT="2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Техническая инвентаризация муниципального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изготовление технических паспортов, постановка на кадастровый учет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всего        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231 673,00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осуществлялось.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231 673,00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Межевание земельных участков</a:t>
                      </a:r>
                      <a:endParaRPr lang="ru-RU" sz="1100" b="0" i="0" u="none" strike="noStrike" kern="0" spc="-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102 580,00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91 977,50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89,7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Межевание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земельного участков: в д.Савино ; под МКД  п.Лебяжье ул.Набережная; кадастровые работы в п.Лебяжье ул.Комарова.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102 580,00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91 977,50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89,7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претензионной работы, рассылка писем, претензий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3 000,00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2 940,00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98,0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Рассылка уведомлений, счётов-фактур, квитанций,    исковых заявлений в суд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084082"/>
                  </a:ext>
                </a:extLst>
              </a:tr>
              <a:tr h="355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3 000,00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2 940,00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98,0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5632"/>
                  </a:ext>
                </a:extLst>
              </a:tr>
              <a:tr h="317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фонда капитального ремонта общего имущества многоквартирных домов путем перечисления взносов на капитальный ремонт общего имущества в многоквартирных домов и организации капитального ремонта общего имущества многоквартирных домов в отношении помещений (квартир) в многоквартирных домах, находящихся в муниципальной собственности муниципального образования Лебяжский муниципальный округ Кировской области</a:t>
                      </a:r>
                    </a:p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94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802,00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94 802,02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451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94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802,00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94 802,02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взносов на капитальный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имущества многоквартирных домов за квартиры, находящихся в собственности МО и расположенных в многоквартирных домах. Взносы за капитальный ремонт январь-ноябрь  2025,декабрь 2024 года оплачены.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2" cy="83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181976"/>
              </p:ext>
            </p:extLst>
          </p:nvPr>
        </p:nvGraphicFramePr>
        <p:xfrm>
          <a:off x="251520" y="260647"/>
          <a:ext cx="8568950" cy="6195484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2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4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85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00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«Управление муниципальным имуществом муниципального образования   Лебяжский муниципальный округ Кировской области</a:t>
                      </a: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1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взаимодействие с Управлением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Кировской области, ФФГБУ «ФКП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 Кировской области и другими организациями  в рамках межведомственного взаимодействия</a:t>
                      </a:r>
                      <a:endParaRPr lang="ru-RU" sz="11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53 200,00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53 200,00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Продлена программа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ТехноКад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муниципалитет на 2025 год,  (два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рабочих места) для взаимодействия администрации с кадастровой палатой и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Росреестром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53 200,00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53 200,00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10.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имущества и земельных участков в муниципальную собственность муниципального образования Лебяжский муниципальный округ Кировской области, в том числе предоставление из местного бюджета бюджетных инвестиций в объекты муниципальной собственности и субсидий на осуществление капитальных вложений в объекты муниципальной собственности или приобретение объектов недвижимого и движимого имущества в муниципальную собственность</a:t>
                      </a:r>
                      <a:endParaRPr lang="ru-RU" sz="11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5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15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40 691,04</a:t>
                      </a:r>
                      <a:endParaRPr lang="ru-RU" sz="11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40 691,04</a:t>
                      </a:r>
                      <a:endParaRPr lang="ru-RU" sz="11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Оплачен муниципальный контракт от 30.06.2025, приобретены шкафы металлические для хранения документов.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6051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40 691,04</a:t>
                      </a:r>
                      <a:endParaRPr lang="ru-RU" sz="11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 </a:t>
                      </a:r>
                      <a:r>
                        <a:rPr lang="ru-RU" sz="1150" b="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691,04</a:t>
                      </a:r>
                      <a:endParaRPr lang="ru-RU" sz="11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11.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сохранности муниципального имущества, составляющего казну муниципального образования Лебяжский муниципальный округ, на период до передачи в оперативное управление, хозяйственное ведение, аренду или приватизацию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18 685,00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10 450,00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Промывка системы отопления в жилом доме здании Лебяжье, ул.Кооперативная, ул. Производственная.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73915"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685,00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10 450,00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56 ,0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1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3358038"/>
              </p:ext>
            </p:extLst>
          </p:nvPr>
        </p:nvGraphicFramePr>
        <p:xfrm>
          <a:off x="251520" y="260648"/>
          <a:ext cx="8568952" cy="6264695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2707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«Управление муниципальным имуществом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образования   Лебяжский муниципальный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 Кировской области</a:t>
                      </a:r>
                    </a:p>
                    <a:p>
                      <a:pPr algn="ctr" fontAlgn="ctr"/>
                      <a:endParaRPr lang="ru-RU" sz="105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муниципального жилья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834 013,00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318 230,04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38,2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Возмещены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затраты: понесенные в связи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кап.ремонтом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жилого помещения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п.Окунево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-65195 руб.;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п.Индыгойка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- 121815 руб.. Произведена оплата теплоснабжения в муниципальной квартире п.Лебяжье, ул.Кооперативная,11/8- 6220,04 руб. Выполнены работы: по разработке проектно-сметной документации на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кв.1 в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д.Елькино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ул.Лесная д.19 - 90000 руб.; по обследованию здания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д.Елькино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ул.Лесная 19/2 -35000 руб.Заключен договор с ООО «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ЭлектрумЭксперт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 обследованию здания, демонтажа здания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д.Елькино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ул.Лесная 19/2 – 35000 руб.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3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834 013,00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318 230,04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38,20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1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Снос аварийных объектов капитального строительства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 осмотр аварийных зданий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сооружений, находящихся на территории округа. Выполнены работы по разработке «Раздел7» проекта организации частичного демонтажа здания п.Лебяжье, ул. Советская,д.16(здание военкомата) – 35000 руб.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9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35 000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8688"/>
            <a:ext cx="1117358" cy="6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3358038"/>
              </p:ext>
            </p:extLst>
          </p:nvPr>
        </p:nvGraphicFramePr>
        <p:xfrm>
          <a:off x="251520" y="0"/>
          <a:ext cx="8640960" cy="6780595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407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«Управление муниципальным имуществом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образования   Лебяжский муниципальный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 Кировской области</a:t>
                      </a: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решений арбитражного суда и надзорных органов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443 500,00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302 900,00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68,3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Оплачен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исполнительный сбор в сумме 37500 руб. (оборудование искрогасителями трубы котельных установок по ул.Комарова, д.67, ул.Кооперативная, д.11а, ул.Советская ,д.38а, ул. Кирова,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4; Оказание услуг по экспертизе и оценке технического состояния объектов недвижимого имущества  -нежилого здания п.Лебяжье, ул.Комсомольская, д.4-142400 руб.; Возмещение судебных расходов по определению суда -88000 руб.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6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443 500,00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302 900,00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68,3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8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схем и технических планов на объекты теплоснабжения и водоснабжения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136 000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136 000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технических планов на тепловые сети в пределах п.Лебяжье- 16000 руб.; Изготовление технических планов на объекты водоснабжения в сельских населенных пунктов и в п.Лебяжье с постановкой их на государственный кадастровый учет -120000 руб.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5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136 000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136 000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субсидии из бюджета округа на выделение земельных участков из земель сельхоз.назначения в счет невостребованных  земельных долей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работа с КФХ «Лада», «Надежда» по вопросу предоставления в 2026 г. земельных участков аренду после выделения их из земель сельхоз.назначения в счет невостребованных земельных долей.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35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8688"/>
            <a:ext cx="1117358" cy="6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216024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муниципального  управления </a:t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Лебяжского муниципального округа»</a:t>
            </a:r>
            <a:endParaRPr lang="ru-RU" sz="2400" b="1" cap="none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254156"/>
              </p:ext>
            </p:extLst>
          </p:nvPr>
        </p:nvGraphicFramePr>
        <p:xfrm>
          <a:off x="179513" y="1052737"/>
          <a:ext cx="8856983" cy="570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5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деятельности ОМСУ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54 114,0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53 330,7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хозяйственной деятельности (МКУ СХТО)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11 954,2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11 827,1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6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8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Доплаты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пенсиям муниципальным служащим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4 375,3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4 360,7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кадрового потенциала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705">
                <a:tc>
                  <a:txBody>
                    <a:bodyPr/>
                    <a:lstStyle/>
                    <a:p>
                      <a:r>
                        <a:rPr lang="ru-RU" sz="17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дополнительной меры социальной поддержки для членов</a:t>
                      </a:r>
                      <a:r>
                        <a:rPr lang="ru-RU" sz="175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семей военнослужащих, связанной с обеспечением и доставкой топлива</a:t>
                      </a:r>
                      <a:endParaRPr lang="ru-RU" sz="17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5 741,7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5 741,7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324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на выполнение государственных  полномочий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осуществление первичного воинского учета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467,2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467,2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ведение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архивного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Оказание меры социальной поддержки отдельным категориям граждан, оказавшим содействие в привлечении граждан к заключению контракта  о прохождении военной службы в ВС</a:t>
                      </a:r>
                      <a:r>
                        <a:rPr lang="ru-RU" sz="175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РФ</a:t>
                      </a:r>
                      <a:endParaRPr lang="ru-RU" sz="175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77 116,0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75 988,6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" name="Рисунок 5" descr="https://sun9-48.userapi.com/impg/LMgJ8OU2nQfDvUQk198f_levpcXn9km0L_lnFQ/H_4R0gPGMNE.jpg?size=1024x576&amp;quality=95&amp;sign=2a798589f2b8cb02cd546d1187442e69&amp;c_uniq_tag=mTKhxBy2oSWOpgY9S1dofeOE4GXoziSqaSJBzA9H76o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9"/>
            <a:ext cx="2627784" cy="108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777220"/>
              </p:ext>
            </p:extLst>
          </p:nvPr>
        </p:nvGraphicFramePr>
        <p:xfrm>
          <a:off x="251521" y="0"/>
          <a:ext cx="8640959" cy="6534496"/>
        </p:xfrm>
        <a:graphic>
          <a:graphicData uri="http://schemas.openxmlformats.org/drawingml/2006/table">
            <a:tbl>
              <a:tblPr/>
              <a:tblGrid>
                <a:gridCol w="324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66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2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43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421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</a:t>
                      </a:r>
                    </a:p>
                  </a:txBody>
                  <a:tcPr marL="2944" marR="2944" marT="2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                        Наименование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36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1.</a:t>
                      </a:r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муниципального управления Лебяжского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A"/>
                          </a:solidFill>
                          <a:latin typeface="Times New Roman"/>
                        </a:rPr>
                        <a:t>всего  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77 116 020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75 988 567 ,08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2550" indent="0" algn="just" fontAlgn="ctr"/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Федеральный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433 400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433 400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Областной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15 812 139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15 809 292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Местный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60 870</a:t>
                      </a:r>
                      <a:r>
                        <a:rPr lang="ru-RU" sz="1000" kern="50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481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59 745 875 ,08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1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1.1.</a:t>
                      </a:r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деятельности администрации Лебяжского муниципального округа, в том числе   финансового управления администрации Лебяжского муниципального округа, управления по культуре, физкультуре и делам молодежи администрации Лебяжского муниципального округа, управления образования администрации Лебяжского муниципального округа</a:t>
                      </a: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endParaRPr lang="ru-RU" sz="1100" b="1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54 114 017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53 330 707,97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Органы местного самоуправления округа функционируют в штатном режиме. Все необходимые условия созданы, заключены  соглашения, контракты. Своевременно выплачивается заработная плата, налоги, социальные выплаты; оплачиваются командировочные расходы, услуги связи, доступ к сети Интернет, справочно-правовой системе 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КонсультантПлюс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информационным системам и программным комплексам, необходимым для работы специалистов.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Обслуживается оргтехника, служебные автомобили. Н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ормативные правовые акты, признанные противоречащими   законодательству   решением суда и не приведенные  в соответствие в течение установленного   законодательством срока отсутствуют. Обращения,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рассмотренные с нарушением сроков, установленных законодательством,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отсутствуют. Закуплены средства индивидуальной защиты и спецодежда для водителей пожарных машин. Проведены диспансеризация муниципальных служащих и медосмотр водителей МПО.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11 933 359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11 933 359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2228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 smtClean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42 180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658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41 397 348,97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98,1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Рисунок 3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608"/>
            <a:ext cx="1440160" cy="10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581815"/>
              </p:ext>
            </p:extLst>
          </p:nvPr>
        </p:nvGraphicFramePr>
        <p:xfrm>
          <a:off x="285688" y="0"/>
          <a:ext cx="8858312" cy="6744772"/>
        </p:xfrm>
        <a:graphic>
          <a:graphicData uri="http://schemas.openxmlformats.org/drawingml/2006/table">
            <a:tbl>
              <a:tblPr/>
              <a:tblGrid>
                <a:gridCol w="44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770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177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«Развитие муниципального управления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муниципального округа»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239"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1.2.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ru-RU" sz="1200" kern="50" dirty="0" smtClean="0">
                          <a:latin typeface="Times New Roman"/>
                          <a:ea typeface="Arial"/>
                          <a:cs typeface="Times New Roman"/>
                        </a:rPr>
                        <a:t>беспечение  </a:t>
                      </a:r>
                      <a:r>
                        <a:rPr lang="ru-RU" sz="1200" kern="50" dirty="0">
                          <a:latin typeface="Times New Roman"/>
                          <a:ea typeface="Arial"/>
                          <a:cs typeface="Times New Roman"/>
                        </a:rPr>
                        <a:t>хозяйственной деятельности администрации Лебяжского муниципального округа</a:t>
                      </a:r>
                      <a:endParaRPr lang="ru-RU" sz="1000" kern="50" dirty="0">
                        <a:latin typeface="Courier New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всего  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11 954 220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11 827 139,57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Штат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 укомплектован кадрами. В д.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Изиморка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перекрыта крыша здания, в котором размещается специалист по работе с населением. В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спецжилдоме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д.Михеевщина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проведены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эксплутационные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испытания наружной пожарной лестницы, замены 11 окон и входные двери. Произведена установка и обслуживание пожарной сигнализации .Закуплены и установлены 2 электроплиты. Приобретено 10 электрогенераторов для избирательных участков .Проведен ремонт и 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опрессовка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отопления в здании администрации п.Лебяжье, установлены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клапаы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автоматического сброса воздуха из системы отопления. Отремонтирована канализационная система здания в п.Лебяжье и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д.Михеевщина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Отремонтированы кабинеты  ответственного секретаря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КДНиЗП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коридор третьего этажа здания администрации .Закуплены дрова для отопления сезона 2025-2026 гг.Крыши зданий своевременно очищались от снега.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latin typeface="Courier New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3 780 990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3 780 924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8 173 230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8 046 215,57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кадрового потенциала муниципального управления. Повышение квалификации лиц, замещающих муниципальные должности и должности муниципальной службы</a:t>
                      </a:r>
                    </a:p>
                    <a:p>
                      <a:pPr algn="ctr" fontAlgn="ctr"/>
                      <a:endParaRPr kumimoji="0"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152 309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99 880,00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65,6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рамках соглашения с министерством внутренней политики о выделении субсидии на повышение квалификации муниципальных служащих обучение прошли 7  специалистов. Целевые показатели соглашения исполнены. На средства местного бюджета повысили квалификацию 9 специалистов. Средства местного бюджета освоены не в полной мере по причине отмены дорогостоящих курсов специалиста  по мобилизационной подготовке и защите государственной тайны по независящим от администрации обстоятельствам.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41 490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38709,00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93,3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2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110 819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61 171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55,2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Рисунок 3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532860"/>
              </p:ext>
            </p:extLst>
          </p:nvPr>
        </p:nvGraphicFramePr>
        <p:xfrm>
          <a:off x="323528" y="1"/>
          <a:ext cx="8568952" cy="6744604"/>
        </p:xfrm>
        <a:graphic>
          <a:graphicData uri="http://schemas.openxmlformats.org/drawingml/2006/table">
            <a:tbl>
              <a:tblPr/>
              <a:tblGrid>
                <a:gridCol w="49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4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7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13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52735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ru-RU" sz="11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lang="ru-RU" sz="11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15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1.4.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архивного дела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56 300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56 300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Продолжается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работа по включению архивных дел в электронные описи. За 2025 год их количество увеличилось на  9 единиц. Своевременно подготовлены ответы на 844 запросов социального характера. На хранение  принято 626 архивных дел. Приобретены принтер и монитор.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16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100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56 300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56 300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1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пенсии за выслугу лет лицам, замещавшим муниципальные должности муниципальной службы и замещавшим выборные муниципальные должности</a:t>
                      </a: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4 375 289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4 360 734,97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Пенсия за выслугу лет лицам, замещавшим должности муниципальной службы; доплата к пенсии  лицам, замещавшим муниципальные должности, выплачиваются своевременно, в полном объёме.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876127"/>
                  </a:ext>
                </a:extLst>
              </a:tr>
              <a:tr h="1282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4 375 289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4 360 734.97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842779"/>
                  </a:ext>
                </a:extLst>
              </a:tr>
              <a:tr h="3787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долгом Лебяжского муниципального округа</a:t>
                      </a: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4 969,86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99,4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Обеспечены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соблюдения ограничения  объема муниципального долга.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22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4 969,86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99,4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Осуществление первичного воинского учёта на территории, где отсутствуют воинские комиссариаты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467 165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467 164,24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Выплачена заработная плата эксперту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воинскому учету. Призывные кампании прошли успешно , план по призыву выполнен. Проводилась разъяснительная работа по службе по контракту.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1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</a:t>
                      </a:r>
                      <a:r>
                        <a:rPr lang="ru-RU" sz="1100" b="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433 400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433 400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1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33 765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33 764,21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10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476828" cy="11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200844"/>
              </p:ext>
            </p:extLst>
          </p:nvPr>
        </p:nvGraphicFramePr>
        <p:xfrm>
          <a:off x="179511" y="188639"/>
          <a:ext cx="8712968" cy="6388036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8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6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21799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 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endParaRPr lang="ru-RU" sz="11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1.8.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механизма противодействия коррупции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Разработан план противодействия коррупции, проведено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 заседания комиссии. Муниципальными служащими своевременно представлены сведения о доходах, расходах и обязательствах имущественного характера, о родственниках, об адресах сайтов. Все сведения проанализированы. Оснований для проведения проверки представленных сведений не выявлено.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93499"/>
                  </a:ext>
                </a:extLst>
              </a:tr>
              <a:tr h="1301707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Федеральный,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50" baseline="0" dirty="0" err="1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областной,м</a:t>
                      </a:r>
                      <a:r>
                        <a:rPr lang="ru-RU" sz="1100" kern="50" dirty="0" err="1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естный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406239"/>
                  </a:ext>
                </a:extLst>
              </a:tr>
              <a:tr h="2187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дополнительной меры социальной поддержки для членов семей военнослужащих, связанной с обеспечением и доставкой твердого топлива (дров, разделанных в виде поленьев)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5 741 720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5 741 670,50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Аукционы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поставку дров были объявлены на сумму ассигнований. Заключено и исполнено 6 контрактов на поставку дров для 106 семей военнослужащих. Доставка дров для 47 семей перенесена на 1 квартал 2025года. Причина </a:t>
                      </a:r>
                      <a:r>
                        <a:rPr lang="ru-RU" sz="1100" kern="50" baseline="0" dirty="0" err="1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неосвоения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денежных средств в полном объеме – отсутствие заявок на  участие в аукционе на доставку дров от поставщиков.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564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5 741 720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5 741 670,50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8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1.10.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дополнительной меры социальной поддержки в виде денежной выплаты отдельным категориям граждан, оказавшим содействие в привлечении граждан к заключению контракта о прохождении военной службы в Вооруженных Силах РФ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Произведена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выплата 2 человекам; других оснований для выплаты не возникло.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89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2852"/>
            <a:ext cx="1224136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890244"/>
              </p:ext>
            </p:extLst>
          </p:nvPr>
        </p:nvGraphicFramePr>
        <p:xfrm>
          <a:off x="1619672" y="-315416"/>
          <a:ext cx="7272810" cy="1944217"/>
        </p:xfrm>
        <a:graphic>
          <a:graphicData uri="http://schemas.openxmlformats.org/drawingml/2006/table">
            <a:tbl>
              <a:tblPr/>
              <a:tblGrid>
                <a:gridCol w="727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44217">
                <a:tc>
                  <a:txBody>
                    <a:bodyPr/>
                    <a:lstStyle/>
                    <a:p>
                      <a:pPr marL="182563" indent="-182563"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182563" marR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976303"/>
              </p:ext>
            </p:extLst>
          </p:nvPr>
        </p:nvGraphicFramePr>
        <p:xfrm>
          <a:off x="251521" y="1196755"/>
          <a:ext cx="8640958" cy="5583432"/>
        </p:xfrm>
        <a:graphic>
          <a:graphicData uri="http://schemas.openxmlformats.org/drawingml/2006/table">
            <a:tbl>
              <a:tblPr/>
              <a:tblGrid>
                <a:gridCol w="450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7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280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4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3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47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"Поддержка и развитие малого и среднего</a:t>
                      </a:r>
                    </a:p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предпринимательства Лебяжского муниципального округа»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3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24 667,85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3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24 667,85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6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Сотрудничество со средствами массовой информации по вопросам поддержки и развития предпринимательства,</a:t>
                      </a:r>
                    </a:p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положительного имиджа малого и среднего бизнеса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3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just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Подготовлены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постановления  администрации  Лебяжского муниципального округа от 26.06.205 №457 создана постоянная действующая комиссия по контролю за целевым использованием древесины, заготовленной гражданами для собственных нужд на основании разрешительных документов; постановление от 17.08.2025 №579 утвержден административный регламент предоставления муниципальной услуги «Проведение муниципальной экспертизы проекта освоения лесов, расположенных в границах муниципального образования на землях , указанных  в статье 6 Лесного кодекса РФ; постановление от 07.08.2025 №578 создана  экспертная комиссия  для проведения экспертизы проектов освоения лесов на территории округа.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4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3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3470"/>
            <a:ext cx="1440160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3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96288" y="6357938"/>
            <a:ext cx="604868" cy="2857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0DA32B57-6535-4B6A-A9EF-9088ECF93372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6222111"/>
              </p:ext>
            </p:extLst>
          </p:nvPr>
        </p:nvGraphicFramePr>
        <p:xfrm>
          <a:off x="214282" y="1428736"/>
          <a:ext cx="85011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86125" y="0"/>
            <a:ext cx="560635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FFFF"/>
                </a:solidFill>
              </a:rPr>
              <a:t>.</a:t>
            </a:r>
            <a:endParaRPr lang="ru-RU" sz="2200" b="1" dirty="0">
              <a:solidFill>
                <a:srgbClr val="00FFFF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2025 года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млн.руб.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m1-tub-ru.yandex.net/i?id=7e69bb5f54c69403ca067c35be693999&amp;n=33&amp;h=215&amp;w=3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8640"/>
            <a:ext cx="2125470" cy="12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0483"/>
              </p:ext>
            </p:extLst>
          </p:nvPr>
        </p:nvGraphicFramePr>
        <p:xfrm>
          <a:off x="1619672" y="0"/>
          <a:ext cx="7300990" cy="1556792"/>
        </p:xfrm>
        <a:graphic>
          <a:graphicData uri="http://schemas.openxmlformats.org/drawingml/2006/table">
            <a:tbl>
              <a:tblPr/>
              <a:tblGrid>
                <a:gridCol w="7300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6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06067"/>
              </p:ext>
            </p:extLst>
          </p:nvPr>
        </p:nvGraphicFramePr>
        <p:xfrm>
          <a:off x="251519" y="1405783"/>
          <a:ext cx="8712969" cy="5391257"/>
        </p:xfrm>
        <a:graphic>
          <a:graphicData uri="http://schemas.openxmlformats.org/drawingml/2006/table">
            <a:tbl>
              <a:tblPr/>
              <a:tblGrid>
                <a:gridCol w="416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4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207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5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3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5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инфраструктуры поддержки малого и среднего предпринимательства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Инфраструктуру поддержки малого и среднего предпринимательства составляют: СКПК»Лебяжье», СКПК</a:t>
                      </a:r>
                      <a:r>
                        <a:rPr lang="ru-RU" sz="13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«Луч». Совет предпринимателей при 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Главе Лебяжского муниципального (прошло 2 заседания совета предпринимателей)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3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71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Сотрудничество</a:t>
                      </a:r>
                      <a:r>
                        <a:rPr kumimoji="0"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 средствами массовой информации по вопросам поддержки т развития предпринимательства. Формирование положительного имиджа малого и среднего бизнеса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25 000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24 667,85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indent="0" algn="ctr" fontAlgn="t">
                        <a:spcBef>
                          <a:spcPts val="0"/>
                        </a:spcBef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 Дню</a:t>
                      </a:r>
                      <a:r>
                        <a:rPr kumimoji="0"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российского предпринимательства  вручены 10 подарков и благодарственных писем. К Дню предпринимателя в районной газете «Знамя Октября» были  подготовлены ряд  статей о </a:t>
                      </a:r>
                      <a:r>
                        <a:rPr kumimoji="0" lang="ru-RU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Лебяжских</a:t>
                      </a:r>
                      <a:r>
                        <a:rPr kumimoji="0"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предпринимателях. В целях формирования положительного имиджа малого бизнеса в районной газете «Знамя Октября2 28 публикаций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3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14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Информационно-методическая, консультационная и организационная поддержка субъектов малого предпринимательства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исполнение ст. 19 ФЗ№209-ФЗ,</a:t>
                      </a:r>
                      <a:r>
                        <a:rPr kumimoji="0"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целью оказания  информационной поддержки на сайте администрации создан раздел «Малое предпринимательство» на котором размещена информация. До СМП доведено 42 информационных материала.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82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04" y="225689"/>
            <a:ext cx="1309539" cy="8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1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0483"/>
              </p:ext>
            </p:extLst>
          </p:nvPr>
        </p:nvGraphicFramePr>
        <p:xfrm>
          <a:off x="1619672" y="0"/>
          <a:ext cx="7300990" cy="1556792"/>
        </p:xfrm>
        <a:graphic>
          <a:graphicData uri="http://schemas.openxmlformats.org/drawingml/2006/table">
            <a:tbl>
              <a:tblPr/>
              <a:tblGrid>
                <a:gridCol w="7300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6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06067"/>
              </p:ext>
            </p:extLst>
          </p:nvPr>
        </p:nvGraphicFramePr>
        <p:xfrm>
          <a:off x="251519" y="1454839"/>
          <a:ext cx="8712969" cy="4782475"/>
        </p:xfrm>
        <a:graphic>
          <a:graphicData uri="http://schemas.openxmlformats.org/drawingml/2006/table">
            <a:tbl>
              <a:tblPr/>
              <a:tblGrid>
                <a:gridCol w="416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4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207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65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3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9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1.5.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системы подготовки, переподготовки и повышения квалификации кадров для сферы малого предпринимательства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3 СМП повысили квалификацию.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3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26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1.6.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Имущественная</a:t>
                      </a:r>
                      <a:r>
                        <a:rPr lang="ru-RU" sz="13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поддержка субъектов малого и среднего предпринимательства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25 000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24 667,85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3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СМП предоставлены 17 объектов – 15 земельных участков и 2 помещения.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3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58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Стимулирование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развития торговли ра территории Лебяжского муниципального округа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Фактическая</a:t>
                      </a:r>
                      <a:r>
                        <a:rPr lang="ru-RU" sz="13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обеспеченность населения округа площадью (количеством) стационарных торговых объектов составила 55 объектов (плановые значения -26 объектов)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4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3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04" y="225689"/>
            <a:ext cx="1309539" cy="8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1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285852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Муниципальная  программа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95563"/>
              </p:ext>
            </p:extLst>
          </p:nvPr>
        </p:nvGraphicFramePr>
        <p:xfrm>
          <a:off x="251520" y="1196755"/>
          <a:ext cx="8678199" cy="5256580"/>
        </p:xfrm>
        <a:graphic>
          <a:graphicData uri="http://schemas.openxmlformats.org/drawingml/2006/table">
            <a:tbl>
              <a:tblPr/>
              <a:tblGrid>
                <a:gridCol w="35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2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3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8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103">
                <a:tc rowSpan="3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среды, воспроизводство и использование природных ресурсов в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округе»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6 312 757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6 312 652,94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99,99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5 283 500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5 283 400,53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1 029 257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1 29 252,41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99,99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экологической направленности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8 субботников, общее количество участников – 137 человек, в том числе 48 человек в 2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образовательных учреждениях.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Приняли участие во Всероссийской акции «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Эконодежурный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стране» -15 участников. Участие в акции «Поход к обелиску» и «Зеленая весна» -27 участников –Дом детского творчества.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50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1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5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проектно-сметной документации на рекультивацию полигона ТБО пгт.Лебяжье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5 263 158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5 263 157,80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Разработана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проектно-сметная документация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рекультивацию полигона ТБО пгт.Лебяжье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4 999 999,91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76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263 158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263 157,89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285852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Муниципальная  программа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95563"/>
              </p:ext>
            </p:extLst>
          </p:nvPr>
        </p:nvGraphicFramePr>
        <p:xfrm>
          <a:off x="214281" y="1196750"/>
          <a:ext cx="8606192" cy="4716783"/>
        </p:xfrm>
        <a:graphic>
          <a:graphicData uri="http://schemas.openxmlformats.org/drawingml/2006/table">
            <a:tbl>
              <a:tblPr/>
              <a:tblGrid>
                <a:gridCol w="352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9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421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7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контейнеров для сбора ТКО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465 110,00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465 109,70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33 контейнера ТКО.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465 110,00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465 109,70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 (площадок) накопления ТКО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407 022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407 022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 площадки ТКО.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0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283 500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283 400,62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123 522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123 517,82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 мероприятий по борьбе с борщевиком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Сосновского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87 800,00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87 800,00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полностью выполнены в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этапах контракта.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98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87 800,00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почвы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свалок для признания их ликвидированными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89 667,00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89 667,00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нализ почвы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свалок для признания их ликвидированными.</a:t>
                      </a:r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30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89 667,00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89 667,00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4304960"/>
              </p:ext>
            </p:extLst>
          </p:nvPr>
        </p:nvGraphicFramePr>
        <p:xfrm>
          <a:off x="251520" y="67439"/>
          <a:ext cx="8784976" cy="6313889"/>
        </p:xfrm>
        <a:graphic>
          <a:graphicData uri="http://schemas.openxmlformats.org/drawingml/2006/table">
            <a:tbl>
              <a:tblPr/>
              <a:tblGrid>
                <a:gridCol w="3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390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6294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«Профилактика правонарушений и борьба с преступностью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196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«Профилактика правонарушений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борьба с преступностью в </a:t>
                      </a:r>
                      <a:r>
                        <a:rPr lang="ru-RU" sz="1200" kern="0" spc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округе»</a:t>
                      </a:r>
                      <a:endParaRPr lang="ru-RU" sz="12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752 026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751 344,49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2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658 602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658 331,63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93 424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93 012,86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99,5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915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безнадзорности и правонарушений несовершеннолетних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683 326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682 727,10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преступлений, правонарушений и антиобщественных действий несовершеннолетних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903">
                <a:tc vMerge="1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656 102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655 846,59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27 224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26 880,55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4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Страхование жизни членов ДНД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Произведено страхование членов ДНД.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7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ДНД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22 758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Материальное стимулирование  членов ДНД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567648"/>
                  </a:ext>
                </a:extLst>
              </a:tr>
              <a:tr h="396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11 640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11 384,59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511320"/>
                  </a:ext>
                </a:extLst>
              </a:tr>
              <a:tr h="474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11 118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10 775,41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6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7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198016"/>
          <a:ext cx="8784975" cy="5967286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9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918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«Профилактика правонарушений и борьба с преступностью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предупреждения террористических экстремистских проявлений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66 200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66 132,31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99,9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77788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предупреждения террористических экстремистских проявлений</a:t>
                      </a:r>
                    </a:p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66 200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66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132,31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0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комиссии по делам несовершеннолетних и защите их прав и организация деятельности в сфере профилактики безопасности и правонарушений несовершеннолетних, включая административную юрисдикцию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657 768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657 767,14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99,9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marR="0" indent="777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65438" algn="l"/>
                        </a:tabLst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преступлений, правонарушений среди несовершеннолетних. Произведена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выплат заработной платы, оплата услуг связи, содержание помещения.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644 462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644 462</a:t>
                      </a:r>
                      <a:endParaRPr lang="ru-RU" sz="12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403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13 306</a:t>
                      </a:r>
                      <a:endParaRPr lang="ru-RU" sz="12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13 305,14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0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административной комиссии пол рассмотрению дел об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правонарушениях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300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1 300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заседаний административной комиссии по рассмотрению дел об административных правонарушениях в соответствии с Законом Кировской области от 06.04.2009 №358-ЗО «Об административных комиссиях в Кировской области».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209118"/>
                  </a:ext>
                </a:extLst>
              </a:tr>
              <a:tr h="39749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1 300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1 300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813347"/>
                  </a:ext>
                </a:extLst>
              </a:tr>
              <a:tr h="49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118738"/>
          <a:ext cx="8784975" cy="6689228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873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информационного общества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информационного общества в Лебяжском муниципальном округе»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336 297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335 128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336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297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335 128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предоставления муниципальных услуг в электронном виде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Обрабатываются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заявлений через систему ПГС. Ведется работа в ресурсе ГУ.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функционирования и развитие официального сайта органов местного самоуправления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регулярно обновляется; размещенная не нем информация актуализируется.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838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безопасности функционирования  информационных систем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функционирования информационных систем обеспечивается за счет закупленного ранее антивирусного ПО, усовершенствованию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безопасности сети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209118"/>
                  </a:ext>
                </a:extLst>
              </a:tr>
              <a:tr h="34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0945"/>
                  </a:ext>
                </a:extLst>
              </a:tr>
              <a:tr h="344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информационного взаимодействия между подведомственными  администрации округа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Подведомственным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организациям постоянно оказывается консультационная помощь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администрации  округа современной компьютерной техникой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336 297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335 128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Произведена закупка и частичная замена ПК в замен устаревшим МФУ ,источники бесперебойного питания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18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336 297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335 128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5486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Выплаты отдельным категориям гражданам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1280335"/>
              </p:ext>
            </p:extLst>
          </p:nvPr>
        </p:nvGraphicFramePr>
        <p:xfrm>
          <a:off x="214313" y="764705"/>
          <a:ext cx="8715375" cy="5852160"/>
        </p:xfrm>
        <a:graphic>
          <a:graphicData uri="http://schemas.openxmlformats.org/drawingml/2006/table">
            <a:tbl>
              <a:tblPr/>
              <a:tblGrid>
                <a:gridCol w="5365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9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2025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2025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которым предоставлены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отдельным категориям  специалистов, работающих в муниципальных учреждениях и проживающих в сельских населенных пунктах или поселках городского типа, частичной компенсации расходов на оплату жилого помещения и коммунальных услуг в виде ежемесячной денежной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83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расходов, связанных с предоставлением руководителям, педагогическим работникам муниципальных образовательных организаций, работающим и проживающим в сельских населенных пунктах, поселках городского типа меры социальной поддержки,, установленной аб.1 ч.1 ст.15 Закона Кировской области «Об образовании в Кировской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311966" cy="14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54868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Выплаты отдельным категориям гражданам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5412135"/>
              </p:ext>
            </p:extLst>
          </p:nvPr>
        </p:nvGraphicFramePr>
        <p:xfrm>
          <a:off x="251519" y="836712"/>
          <a:ext cx="8643368" cy="5882508"/>
        </p:xfrm>
        <a:graphic>
          <a:graphicData uri="http://schemas.openxmlformats.org/drawingml/2006/table">
            <a:tbl>
              <a:tblPr/>
              <a:tblGrid>
                <a:gridCol w="4032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4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2025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2025год,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которым предоставлены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6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лицам, замещавшим муниципальные должности муниципальной службы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46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на детей-сирот и вознаграждение причитающееся приемному родителю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семей  (13 детей)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2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и граждан, проживающих в сельской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Свидетельство выдано 1 семье в августе 2025 года, в декабре свидетельство возвращено не использованным.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46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Начисление и выплата компенсационной платы за присмотр и уход за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 субсидий юридическим лицам, индивидуальным предпринимателям и физическим лицам – производителям товаров, работ, услуг, тыс.руб.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2995580"/>
              </p:ext>
            </p:extLst>
          </p:nvPr>
        </p:nvGraphicFramePr>
        <p:xfrm>
          <a:off x="251519" y="1262338"/>
          <a:ext cx="8568953" cy="54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3203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 юридическим лицам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08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затрат в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связи с оказанием услуг  по перевозке пассажиров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972,5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398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7945" marR="5334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использования средств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Услуги по перевозке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пассажиров на внутримуниципальных маршрутах осуществляются с  </a:t>
                      </a:r>
                      <a:r>
                        <a:rPr lang="ru-RU" sz="1600" baseline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сентября 2024 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20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юридическим лицам (кроме некоммерческих организаций), индивидуальным</a:t>
                      </a:r>
                      <a:r>
                        <a:rPr lang="ru-RU" sz="1600" kern="0" spc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предпринимателям, физическим лицам –производителям товаров, работ, услуг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242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средств: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олучателем субсидии является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kumimoji="0" lang="ru-RU" sz="16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КировПассажирАвтотранс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возмещение части недополученных расходов за бесплатный проезд членов семей</a:t>
                      </a:r>
                      <a:r>
                        <a:rPr kumimoji="0" lang="ru-RU" sz="16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участников СВО</a:t>
                      </a:r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53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МУП «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Коммунсервис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1 671,9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665,9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734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использования: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отражен на слайдах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35, 36,45,46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 прогнозируемого   объема доходов бюджета муниципального округа, млн.руб.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3529" y="1684928"/>
          <a:ext cx="8352927" cy="435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0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81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90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362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9793EB-9918-4605-9F3C-B6768AE20E63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8474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4944" y="-243408"/>
            <a:ext cx="1440160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alenky.ru/doc/ris_bu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64296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5104" y="836712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услуги 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 это  услуги, оказываемые муниципальными  бюджетными учреждениями округа физическим лицам в соответствии с  муниципальным заданием органа местного самоуправления (совершение действий или осуществление деятельности, направленное на удовлетворение общественных потребностей) безвозмездно или по ценам (тарифам), устанавливаемым в порядке, определенном постановлением администрации округа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712968" cy="40324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Финансовое обеспечение бюджетных учреждений осуществлялось путем предоставления субсидий из бюджета муниципального округа  в соответствии с Соглашениями, заключенным между главным распорядителем бюджетных средств  и учреждением. Бюджетным учреждениям предоставлялось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вида субсидий: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виду расхода 611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выполнения ими муниципального задания, связанные с деятельностью учреждения;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виду расхода 612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иные цели, не связанные с финансовым  обеспечением выполнения муниципального задания.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Плановые объёмы выплат по бюджетным учреждениям на 2025 год –                     84 162 564 руб.,  фактические объёмы выплат составили  82 442 030 руб., что составляет 98,0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Остатки денежных средств по лицевым счетам бюджетных учреждений отсутствуют.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виду расхода 611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плановом объёме 80 568 502 руб., фактический объём выплат составил 78 849 659 руб., освоены на  97,9%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204126"/>
              </p:ext>
            </p:extLst>
          </p:nvPr>
        </p:nvGraphicFramePr>
        <p:xfrm>
          <a:off x="251519" y="908720"/>
          <a:ext cx="8640961" cy="52565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/>
                <a:gridCol w="1296144"/>
                <a:gridCol w="864096"/>
                <a:gridCol w="576064"/>
                <a:gridCol w="1224136"/>
                <a:gridCol w="144016"/>
                <a:gridCol w="989648"/>
                <a:gridCol w="738544"/>
              </a:tblGrid>
              <a:tr h="159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характеризующие содержание муниципальной услуги (работы)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задание установленного на 2025 год (уточненный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муниципальных услуг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выполнения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Финансовое обеспечение муниципального задания(уточненный объем) (тыс.руб.)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Фактически произведенные расходы (тыс.руб.)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дошкольное образовательное учреждение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«Детский сад общеразвивающего вида № 1 пгт Лебяжье Кировской области»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общеобразовательных программ дошкольного образования детям до 3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428,5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10 556,2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общеобразовательных программ дошкольного образования детям от 3 лет до 8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30 522,8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28 980,2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Присмотр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уход за детьми, всего (дети от 1 года до 8 лет)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49655" algn="l"/>
                        </a:tabLst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39 536,4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10083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установленного планового задания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предоставлению муниципальных услуг  по  муниципальным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бюджетным учреждениям за  2025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204126"/>
              </p:ext>
            </p:extLst>
          </p:nvPr>
        </p:nvGraphicFramePr>
        <p:xfrm>
          <a:off x="251519" y="908720"/>
          <a:ext cx="8640961" cy="55446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/>
                <a:gridCol w="1296144"/>
                <a:gridCol w="864096"/>
                <a:gridCol w="576064"/>
                <a:gridCol w="1224136"/>
                <a:gridCol w="144016"/>
                <a:gridCol w="989648"/>
                <a:gridCol w="738544"/>
              </a:tblGrid>
              <a:tr h="159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характеризующие содержание муниципальной услуги (работы)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задание установленного на 2025 год (уточненный план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муниципальных услуг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выполнения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Финансовое обеспечение муниципального задания(уточненный объем) (тыс.руб.)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Фактически произведенные расходы (тыс.руб.)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учреждение дополнительного образования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«Детская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школа искусств пгт Лебяжье Кировской области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дополнительных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 в области искусства 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фортопиано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749,4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741,0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дополнительных общеразвивающих программ (дополнительные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общеразвивающие программы в области музыкального, хореографического искусства)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2 467,0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439,2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10083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установленного планового задания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предоставлению муниципальных услуг  по  муниципальным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бюджетным учреждениям за  2025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73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204126"/>
              </p:ext>
            </p:extLst>
          </p:nvPr>
        </p:nvGraphicFramePr>
        <p:xfrm>
          <a:off x="251519" y="1126391"/>
          <a:ext cx="8640961" cy="518292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/>
                <a:gridCol w="1296144"/>
                <a:gridCol w="864096"/>
                <a:gridCol w="576064"/>
                <a:gridCol w="1224136"/>
                <a:gridCol w="144016"/>
                <a:gridCol w="989648"/>
                <a:gridCol w="738544"/>
              </a:tblGrid>
              <a:tr h="155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характеризующие содержание муниципальной услуги (работы)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задание установленного на 2025 год (уточненный план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муниципальных услуг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выполнения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Финансовое обеспечение муниципального задания(уточненный объем) (тыс.руб.)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Фактически произведенные расходы (тыс.руб.)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«Лебяжский краеведческий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музей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Публичный показ музейных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предметов, музейных коллекций (в стационарных условиях)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5 400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6 665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2 480,7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419,1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9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бюджетное учреждение Лебяжская центральная клубная система"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</a:tr>
              <a:tr h="56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мероприятий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1 527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23 024,0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22 453,5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</a:tr>
              <a:tr h="1320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деятельности клубных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формирований и формирований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самодеятельности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народного творчества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959,3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694,4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3766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установленного планового задания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предоставлению муниципальных услуг  по  муниципальным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бюджетным учреждениям за  2025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686800" cy="7920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5EBD60A-3FE5-4BFA-BF0A-586139EAF5C1}" type="slidenum">
              <a:rPr lang="en-GB" altLang="ru-RU"/>
              <a:pPr>
                <a:defRPr/>
              </a:pPr>
              <a:t>74</a:t>
            </a:fld>
            <a:endParaRPr lang="en-GB" altLang="ru-RU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4672328"/>
              </p:ext>
            </p:extLst>
          </p:nvPr>
        </p:nvGraphicFramePr>
        <p:xfrm>
          <a:off x="323850" y="2348880"/>
          <a:ext cx="44640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14578838"/>
              </p:ext>
            </p:extLst>
          </p:nvPr>
        </p:nvGraphicFramePr>
        <p:xfrm>
          <a:off x="4716463" y="2492896"/>
          <a:ext cx="4032250" cy="38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980728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течение года всего 333,3 тыс.руб.</a:t>
            </a: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течение года всего 0,0 тыс.руб.</a:t>
            </a:r>
          </a:p>
        </p:txBody>
      </p:sp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01F0-E26C-40AB-8D89-4162E7B84D82}" type="slidenum">
              <a:rPr lang="en-GB"/>
              <a:pPr>
                <a:defRPr/>
              </a:pPr>
              <a:t>75</a:t>
            </a:fld>
            <a:endParaRPr lang="en-GB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7868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администрации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Лебяжского района Кировской области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613500 пгт. Лебяжье, ул. Комсомольская, д. 5,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тел./факс 883344 2-01-50/2-03-74, а также на официальном сайте муниципального образования «Лебяжский район» в сети «Интернет»: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www.lebyazhe43.ru</a:t>
            </a:r>
            <a:endParaRPr lang="ru-RU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9" name="Рисунок 7" descr="gerb-m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1953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9" descr="1818eab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97425"/>
            <a:ext cx="7639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916"/>
            <a:ext cx="83058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  доходы,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1635108"/>
              </p:ext>
            </p:extLst>
          </p:nvPr>
        </p:nvGraphicFramePr>
        <p:xfrm>
          <a:off x="107505" y="692700"/>
          <a:ext cx="8928991" cy="5904652"/>
        </p:xfrm>
        <a:graphic>
          <a:graphicData uri="http://schemas.openxmlformats.org/drawingml/2006/table">
            <a:tbl>
              <a:tblPr/>
              <a:tblGrid>
                <a:gridCol w="2425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37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37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47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74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85057">
                <a:tc rowSpan="2">
                  <a:txBody>
                    <a:bodyPr/>
                    <a:lstStyle/>
                    <a:p>
                      <a:pPr indent="450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Уточненный план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(снижение) поступлений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 к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2024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Уд.вес,%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сумме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5924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ДОХОДЫ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всего,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59 832,8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64 073,1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56 917,1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7 156,0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665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НДФЛ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24 436,2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26 111,1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28 697,9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-9,0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-2 586,7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40,8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94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уплаты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акцизов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9 393,7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9 392,4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9 241,5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+150,9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14,7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664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УСНО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15 959,0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17 132,9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12 855,5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+33,3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+4 277,5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26,7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70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ЕСХН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1 217,7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1 317,2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1 020,5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+29,1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+296,7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789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494,0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916,1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636,8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+43,8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+279,2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70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Налоги на имущество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1 744,6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1 668,2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1 866,2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-198,0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670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5 094,6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5 916,7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1 687,9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+250,5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+ 4228,7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394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Государственная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пошлина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1 493,0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1 618,5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910,8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+77,7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+707,7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s://im0-tub-ru.yandex.net/i?id=872d27619670a5cdab08bfcff8cd07da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4624"/>
            <a:ext cx="2304255" cy="15658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14556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доходы, тыс.руб.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6299490"/>
              </p:ext>
            </p:extLst>
          </p:nvPr>
        </p:nvGraphicFramePr>
        <p:xfrm>
          <a:off x="107504" y="548681"/>
          <a:ext cx="8928993" cy="6161599"/>
        </p:xfrm>
        <a:graphic>
          <a:graphicData uri="http://schemas.openxmlformats.org/drawingml/2006/table">
            <a:tbl>
              <a:tblPr/>
              <a:tblGrid>
                <a:gridCol w="2682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58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82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64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76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06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0079">
                <a:tc rowSpan="2">
                  <a:txBody>
                    <a:bodyPr/>
                    <a:lstStyle/>
                    <a:p>
                      <a:pPr indent="450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Уточненный план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(снижение) поступлений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 к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Уд.вес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сумме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ДОХОДЫ ВСЕГО, в т.ч.:</a:t>
                      </a:r>
                      <a:endParaRPr lang="ru-RU" sz="15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6 836,8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7 521,9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10 518,2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-28,5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- 2996,2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100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Арендная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платы за земельные участки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1 535,9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1 487,3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-98,7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сдачи в аренду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1 101,4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-114,7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перечисления части прибыли унитарных предприятий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+521,0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поступления от использования 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1 049,6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+202,3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негативное воздействие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окружающую среду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7,5 раза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5664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оказания платных услуг (работ) и компенсации затрат государства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1 701,1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1 797,9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2 967,2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-1 169,4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002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продажи имущества и земельных участков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2 121,9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-1 567,9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штрафов, санкций 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возмещение ущерба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102,31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+88,1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+280,4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9419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Инициативные платежи, средства самообложения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508,0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1 574,0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-1 061,0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izmaylowo.mos.ru/presscenter/%D0%91%D1%8E%D0%B4%D0%B6%D0%B5%D1%82%20%D0%9C%D0%BE%D1%81%D0%BA%D0%B2%D1%8B%20%D1%81%20%D1%81%D0%B0%D0%B9%D1%82%D0%B0%20ugrapro.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771800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36425</TotalTime>
  <Words>11651</Words>
  <Application>Microsoft Office PowerPoint</Application>
  <PresentationFormat>Экран (4:3)</PresentationFormat>
  <Paragraphs>3383</Paragraphs>
  <Slides>75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Савон</vt:lpstr>
      <vt:lpstr>Слайд 1</vt:lpstr>
      <vt:lpstr>Содержание </vt:lpstr>
      <vt:lpstr>  Показатели социально-экономического развития   Лебяжского муниципального округа    </vt:lpstr>
      <vt:lpstr>Основы бюджетного процесса</vt:lpstr>
      <vt:lpstr>Участники бюджетного процесса</vt:lpstr>
      <vt:lpstr>Слайд 6</vt:lpstr>
      <vt:lpstr>Изменения   прогнозируемого   объема доходов бюджета муниципального округа, млн.руб.</vt:lpstr>
      <vt:lpstr>                           Налоговые   доходы, тыс.руб.</vt:lpstr>
      <vt:lpstr>Неналоговые доходы, тыс.руб.</vt:lpstr>
      <vt:lpstr>  Безвозмездные поступления из бюджетов  других уровней бюджетной системы –  203,8 млн.руб.</vt:lpstr>
      <vt:lpstr>Недоимка по налогам в бюджет,  результаты работы межведомственной комиссии </vt:lpstr>
      <vt:lpstr>               Расходы бюджета  по разделам                       бюджетной классификации </vt:lpstr>
      <vt:lpstr>Слайд 13</vt:lpstr>
      <vt:lpstr> Муниципальная программа  «Развитие образования Лебяжского муниципального округа»</vt:lpstr>
      <vt:lpstr> Перечень  и объемы межбюджетных трансфертов, тыс.руб.  </vt:lpstr>
      <vt:lpstr>Слайд 16</vt:lpstr>
      <vt:lpstr>Слайд 17</vt:lpstr>
      <vt:lpstr>Слайд 18</vt:lpstr>
      <vt:lpstr>Слайд 19</vt:lpstr>
      <vt:lpstr>       Муниципальная программа  «Развитие    культуры   и   туризма в Лебяжском муниципальном округе»</vt:lpstr>
      <vt:lpstr>Слайд 21</vt:lpstr>
      <vt:lpstr>Слайд 22</vt:lpstr>
      <vt:lpstr>Слайд 23</vt:lpstr>
      <vt:lpstr> Муниципальная программа  «Развитие физической культуры  и спорта в Лебяжском  муниципальном округе»,  тыс.руб.</vt:lpstr>
      <vt:lpstr>Слайд 25</vt:lpstr>
      <vt:lpstr>Слайд 26</vt:lpstr>
      <vt:lpstr>Муниципальная программа   «Повышение эффективности реализации   молодежной политики и организация  отдыха и оздоровления детей и молодежи  в Лебяжском муниципальном округе»</vt:lpstr>
      <vt:lpstr>Слайд 28</vt:lpstr>
      <vt:lpstr>Муниципальная программа  «Обеспечение     безопасности и жизнедеятельности    населения  в Лебяжском муниципальном округе» </vt:lpstr>
      <vt:lpstr>Слайд 30</vt:lpstr>
      <vt:lpstr>Слайд 31</vt:lpstr>
      <vt:lpstr> Муниципальная    программа  «Развитие   коммунальной  и  жилищной  инфраструктуры   Лебяжского   муниципального округа»   </vt:lpstr>
      <vt:lpstr> Муниципальная    программа  «Развитие   коммунальной  и  жилищной                     инфраструктуры  Лебяжского муниципального округа»     </vt:lpstr>
      <vt:lpstr>  Муниципальная    программа  «Развитие   коммунальной  и  жилищной  инфраструктуры Лебяжского муниципального округа»     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Муниципальная программа  «Развитие транспортной системы  Лебяжского  муниципального округа», тыс.руб.              </vt:lpstr>
      <vt:lpstr> Муниципальная программа  «Развитие транспортной системы  Лебяжского  муниципального округа», тыс.руб.              </vt:lpstr>
      <vt:lpstr>Слайд 44</vt:lpstr>
      <vt:lpstr>Слайд 45</vt:lpstr>
      <vt:lpstr>Слайд 46</vt:lpstr>
      <vt:lpstr>Слайд 47</vt:lpstr>
      <vt:lpstr> Муниципальная    программа            «Управление муниципальным имуществом муниципального                    образования Лебяжского муниципального округа»     </vt:lpstr>
      <vt:lpstr>Слайд 49</vt:lpstr>
      <vt:lpstr>Слайд 50</vt:lpstr>
      <vt:lpstr>Слайд 51</vt:lpstr>
      <vt:lpstr>Слайд 52</vt:lpstr>
      <vt:lpstr>Слайд 53</vt:lpstr>
      <vt:lpstr>Муниципальная программа  «Развитие муниципального  управления  Лебяжского муниципального округа»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Муниципальная  программа 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vt:lpstr>
      <vt:lpstr>Муниципальная  программа 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vt:lpstr>
      <vt:lpstr>Слайд 64</vt:lpstr>
      <vt:lpstr>Слайд 65</vt:lpstr>
      <vt:lpstr>Слайд 66</vt:lpstr>
      <vt:lpstr>Выплаты отдельным категориям гражданам</vt:lpstr>
      <vt:lpstr>Выплаты отдельным категориям гражданам</vt:lpstr>
      <vt:lpstr>Предоставление  субсидий юридическим лицам, индивидуальным предпринимателям и физическим лицам – производителям товаров, работ, услуг, тыс.руб.</vt:lpstr>
      <vt:lpstr>  Муниципальные услуги -  это  услуги, оказываемые муниципальными  бюджетными учреждениями округа физическим лицам в соответствии с  муниципальным заданием органа местного самоуправления (совершение действий или осуществление деятельности, направленное на удовлетворение общественных потребностей) безвозмездно или по ценам (тарифам), устанавливаемым в порядке, определенном постановлением администрации округа </vt:lpstr>
      <vt:lpstr>Слайд 71</vt:lpstr>
      <vt:lpstr>Слайд 72</vt:lpstr>
      <vt:lpstr>Слайд 73</vt:lpstr>
      <vt:lpstr>Муниципальный долг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Лебяжское РФО</cp:lastModifiedBy>
  <cp:revision>3483</cp:revision>
  <dcterms:modified xsi:type="dcterms:W3CDTF">2026-03-26T10:39:09Z</dcterms:modified>
</cp:coreProperties>
</file>