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slides/slide7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04" r:id="rId1"/>
  </p:sldMasterIdLst>
  <p:notesMasterIdLst>
    <p:notesMasterId r:id="rId81"/>
  </p:notesMasterIdLst>
  <p:sldIdLst>
    <p:sldId id="256" r:id="rId2"/>
    <p:sldId id="513" r:id="rId3"/>
    <p:sldId id="514" r:id="rId4"/>
    <p:sldId id="515" r:id="rId5"/>
    <p:sldId id="519" r:id="rId6"/>
    <p:sldId id="596" r:id="rId7"/>
    <p:sldId id="597" r:id="rId8"/>
    <p:sldId id="598" r:id="rId9"/>
    <p:sldId id="599" r:id="rId10"/>
    <p:sldId id="600" r:id="rId11"/>
    <p:sldId id="668" r:id="rId12"/>
    <p:sldId id="685" r:id="rId13"/>
    <p:sldId id="684" r:id="rId14"/>
    <p:sldId id="702" r:id="rId15"/>
    <p:sldId id="703" r:id="rId16"/>
    <p:sldId id="559" r:id="rId17"/>
    <p:sldId id="577" r:id="rId18"/>
    <p:sldId id="633" r:id="rId19"/>
    <p:sldId id="670" r:id="rId20"/>
    <p:sldId id="689" r:id="rId21"/>
    <p:sldId id="578" r:id="rId22"/>
    <p:sldId id="671" r:id="rId23"/>
    <p:sldId id="560" r:id="rId24"/>
    <p:sldId id="690" r:id="rId25"/>
    <p:sldId id="557" r:id="rId26"/>
    <p:sldId id="636" r:id="rId27"/>
    <p:sldId id="691" r:id="rId28"/>
    <p:sldId id="580" r:id="rId29"/>
    <p:sldId id="692" r:id="rId30"/>
    <p:sldId id="558" r:id="rId31"/>
    <p:sldId id="672" r:id="rId32"/>
    <p:sldId id="693" r:id="rId33"/>
    <p:sldId id="694" r:id="rId34"/>
    <p:sldId id="695" r:id="rId35"/>
    <p:sldId id="561" r:id="rId36"/>
    <p:sldId id="632" r:id="rId37"/>
    <p:sldId id="631" r:id="rId38"/>
    <p:sldId id="673" r:id="rId39"/>
    <p:sldId id="674" r:id="rId40"/>
    <p:sldId id="675" r:id="rId41"/>
    <p:sldId id="676" r:id="rId42"/>
    <p:sldId id="677" r:id="rId43"/>
    <p:sldId id="678" r:id="rId44"/>
    <p:sldId id="696" r:id="rId45"/>
    <p:sldId id="697" r:id="rId46"/>
    <p:sldId id="563" r:id="rId47"/>
    <p:sldId id="584" r:id="rId48"/>
    <p:sldId id="585" r:id="rId49"/>
    <p:sldId id="641" r:id="rId50"/>
    <p:sldId id="698" r:id="rId51"/>
    <p:sldId id="556" r:id="rId52"/>
    <p:sldId id="699" r:id="rId53"/>
    <p:sldId id="568" r:id="rId54"/>
    <p:sldId id="569" r:id="rId55"/>
    <p:sldId id="570" r:id="rId56"/>
    <p:sldId id="643" r:id="rId57"/>
    <p:sldId id="700" r:id="rId58"/>
    <p:sldId id="565" r:id="rId59"/>
    <p:sldId id="566" r:id="rId60"/>
    <p:sldId id="567" r:id="rId61"/>
    <p:sldId id="644" r:id="rId62"/>
    <p:sldId id="646" r:id="rId63"/>
    <p:sldId id="647" r:id="rId64"/>
    <p:sldId id="575" r:id="rId65"/>
    <p:sldId id="651" r:id="rId66"/>
    <p:sldId id="679" r:id="rId67"/>
    <p:sldId id="680" r:id="rId68"/>
    <p:sldId id="648" r:id="rId69"/>
    <p:sldId id="649" r:id="rId70"/>
    <p:sldId id="681" r:id="rId71"/>
    <p:sldId id="682" r:id="rId72"/>
    <p:sldId id="683" r:id="rId73"/>
    <p:sldId id="629" r:id="rId74"/>
    <p:sldId id="630" r:id="rId75"/>
    <p:sldId id="592" r:id="rId76"/>
    <p:sldId id="594" r:id="rId77"/>
    <p:sldId id="589" r:id="rId78"/>
    <p:sldId id="667" r:id="rId79"/>
    <p:sldId id="397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16BF09"/>
    <a:srgbClr val="8B2575"/>
    <a:srgbClr val="881226"/>
    <a:srgbClr val="FF9900"/>
    <a:srgbClr val="CC9900"/>
    <a:srgbClr val="FFCCCC"/>
    <a:srgbClr val="FF9999"/>
    <a:srgbClr val="FFFF66"/>
    <a:srgbClr val="FFD5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8" autoAdjust="0"/>
    <p:restoredTop sz="93509" autoAdjust="0"/>
  </p:normalViewPr>
  <p:slideViewPr>
    <p:cSldViewPr>
      <p:cViewPr>
        <p:scale>
          <a:sx n="70" d="100"/>
          <a:sy n="70" d="100"/>
        </p:scale>
        <p:origin x="-1104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pn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30"/>
      <c:depthPercent val="100"/>
      <c:rAngAx val="1"/>
    </c:view3D>
    <c:plotArea>
      <c:layout>
        <c:manualLayout>
          <c:layoutTarget val="inner"/>
          <c:xMode val="edge"/>
          <c:yMode val="edge"/>
          <c:x val="1.7617494310570879E-2"/>
          <c:y val="0.11875259331439735"/>
          <c:w val="0.96476501137889092"/>
          <c:h val="0.794223162505671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4.4343847103934894E-2"/>
                  <c:y val="-3.9287058716166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EA-4520-B2A8-F7B2C0A1CE9D}"/>
                </c:ext>
              </c:extLst>
            </c:dLbl>
            <c:dLbl>
              <c:idx val="1"/>
              <c:layout>
                <c:manualLayout>
                  <c:x val="2.8843319589066482E-2"/>
                  <c:y val="-1.89293261429391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EA-4520-B2A8-F7B2C0A1CE9D}"/>
                </c:ext>
              </c:extLst>
            </c:dLbl>
            <c:dLbl>
              <c:idx val="2"/>
              <c:layout>
                <c:manualLayout>
                  <c:x val="-5.7199649183433933E-2"/>
                  <c:y val="2.81871253140587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232.2</c:v>
                </c:pt>
                <c:pt idx="1">
                  <c:v>222.9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EA-4520-B2A8-F7B2C0A1CE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2192614282146539E-2"/>
                  <c:y val="-5.9558523668698134E-3"/>
                </c:manualLayout>
              </c:layout>
              <c:showVal val="1"/>
            </c:dLbl>
            <c:dLbl>
              <c:idx val="1"/>
              <c:layout>
                <c:manualLayout>
                  <c:x val="8.8981313290175126E-2"/>
                  <c:y val="-2.94665047875652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244.9</c:v>
                </c:pt>
                <c:pt idx="1">
                  <c:v>220.4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EA-4520-B2A8-F7B2C0A1CE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5621741257778999E-2"/>
                  <c:y val="-6.1570305972000777E-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EA-4520-B2A8-F7B2C0A1CE9D}"/>
                </c:ext>
              </c:extLst>
            </c:dLbl>
            <c:dLbl>
              <c:idx val="1"/>
              <c:layout>
                <c:manualLayout>
                  <c:x val="9.5744798329621697E-2"/>
                  <c:y val="-7.2436283163128237E-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12.7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BEA-4520-B2A8-F7B2C0A1CE9D}"/>
            </c:ext>
          </c:extLst>
        </c:ser>
        <c:dLbls>
          <c:showVal val="1"/>
        </c:dLbls>
        <c:gapWidth val="24"/>
        <c:shape val="pyramid"/>
        <c:axId val="85081472"/>
        <c:axId val="85099648"/>
        <c:axId val="0"/>
      </c:bar3DChart>
      <c:catAx>
        <c:axId val="850814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099648"/>
        <c:crosses val="autoZero"/>
        <c:auto val="1"/>
        <c:lblAlgn val="ctr"/>
        <c:lblOffset val="100"/>
      </c:catAx>
      <c:valAx>
        <c:axId val="85099648"/>
        <c:scaling>
          <c:orientation val="minMax"/>
        </c:scaling>
        <c:delete val="1"/>
        <c:axPos val="l"/>
        <c:numFmt formatCode="0.0" sourceLinked="1"/>
        <c:tickLblPos val="none"/>
        <c:crossAx val="85081472"/>
        <c:crosses val="autoZero"/>
        <c:crossBetween val="between"/>
      </c:valAx>
      <c:spPr>
        <a:noFill/>
        <a:ln w="25403">
          <a:noFill/>
        </a:ln>
      </c:spPr>
    </c:plotArea>
    <c:legend>
      <c:legendPos val="t"/>
      <c:layout>
        <c:manualLayout>
          <c:xMode val="edge"/>
          <c:yMode val="edge"/>
          <c:x val="0.15817089528022846"/>
          <c:y val="3.7908380934998424E-2"/>
          <c:w val="0.69012557572174349"/>
          <c:h val="6.5561609340288124E-2"/>
        </c:manualLayout>
      </c:layout>
      <c:txPr>
        <a:bodyPr/>
        <a:lstStyle/>
        <a:p>
          <a:pPr>
            <a:defRPr sz="1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depthPercent val="100"/>
      <c:rAngAx val="1"/>
    </c:view3D>
    <c:floor>
      <c:spPr>
        <a:solidFill>
          <a:srgbClr val="C6BFAB"/>
        </a:solidFill>
      </c:spPr>
    </c:floor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3790986626052795E-2"/>
          <c:y val="0.13640716926943044"/>
          <c:w val="0.96472614153982894"/>
          <c:h val="0.708010446951493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поступления,млн.руб.</c:v>
                </c:pt>
              </c:strCache>
            </c:strRef>
          </c:tx>
          <c:dPt>
            <c:idx val="0"/>
            <c:spPr>
              <a:solidFill>
                <a:srgbClr val="88122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FEA-4318-ABFC-A5B0195DB1C6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EA-4318-ABFC-A5B0195DB1C6}"/>
              </c:ext>
            </c:extLst>
          </c:dPt>
          <c:dPt>
            <c:idx val="2"/>
            <c:spPr>
              <a:solidFill>
                <a:srgbClr val="C453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FEA-4318-ABFC-A5B0195DB1C6}"/>
              </c:ext>
            </c:extLst>
          </c:dPt>
          <c:dPt>
            <c:idx val="3"/>
            <c:spPr>
              <a:solidFill>
                <a:srgbClr val="00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EA-4318-ABFC-A5B0195DB1C6}"/>
              </c:ext>
            </c:extLst>
          </c:dPt>
          <c:dLbls>
            <c:dLbl>
              <c:idx val="0"/>
              <c:layout>
                <c:manualLayout>
                  <c:x val="4.1662037551383618E-3"/>
                  <c:y val="-4.8978701335335113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659260082213082E-2"/>
                      <c:h val="8.5351309698186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FEA-4318-ABFC-A5B0195DB1C6}"/>
                </c:ext>
              </c:extLst>
            </c:dLbl>
            <c:dLbl>
              <c:idx val="1"/>
              <c:layout>
                <c:manualLayout>
                  <c:x val="3.0552160871014412E-2"/>
                  <c:y val="-6.064029689136755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EA-4318-ABFC-A5B0195DB1C6}"/>
                </c:ext>
              </c:extLst>
            </c:dLbl>
            <c:dLbl>
              <c:idx val="2"/>
              <c:layout>
                <c:manualLayout>
                  <c:x val="1.3887345850461063E-2"/>
                  <c:y val="-5.364333955774833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EA-4318-ABFC-A5B0195DB1C6}"/>
                </c:ext>
              </c:extLst>
            </c:dLbl>
            <c:dLbl>
              <c:idx val="3"/>
              <c:layout>
                <c:manualLayout>
                  <c:x val="2.2219753360737688E-2"/>
                  <c:y val="-6.2972616002574103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9994445061659815E-2"/>
                      <c:h val="9.4680586143012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FEA-4318-ABFC-A5B0195DB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49.8</c:v>
                </c:pt>
                <c:pt idx="1">
                  <c:v>91.6</c:v>
                </c:pt>
                <c:pt idx="2">
                  <c:v>21.8</c:v>
                </c:pt>
                <c:pt idx="3" formatCode="0.0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EA-4318-ABFC-A5B0195DB1C6}"/>
            </c:ext>
          </c:extLst>
        </c:ser>
        <c:gapWidth val="25"/>
        <c:gapDepth val="194"/>
        <c:shape val="cylinder"/>
        <c:axId val="95121792"/>
        <c:axId val="95123328"/>
        <c:axId val="0"/>
      </c:bar3DChart>
      <c:catAx>
        <c:axId val="95121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123328"/>
        <c:crosses val="autoZero"/>
        <c:auto val="1"/>
        <c:lblAlgn val="ctr"/>
        <c:lblOffset val="100"/>
      </c:catAx>
      <c:valAx>
        <c:axId val="95123328"/>
        <c:scaling>
          <c:orientation val="minMax"/>
        </c:scaling>
        <c:delete val="1"/>
        <c:axPos val="l"/>
        <c:numFmt formatCode="General" sourceLinked="1"/>
        <c:tickLblPos val="none"/>
        <c:crossAx val="9512179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10"/>
      <c:depthPercent val="10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765032980298868E-3"/>
          <c:y val="4.5258504040861556E-4"/>
          <c:w val="0.99493179619608663"/>
          <c:h val="0.866305962076631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решения комиссии </c:v>
                </c:pt>
              </c:strCache>
            </c:strRef>
          </c:tx>
          <c:spPr>
            <a:solidFill>
              <a:srgbClr val="8B2575"/>
            </a:solidFill>
            <a:ln>
              <a:noFill/>
            </a:ln>
          </c:spPr>
          <c:dLbls>
            <c:dLbl>
              <c:idx val="0"/>
              <c:layout>
                <c:manualLayout>
                  <c:x val="-2.0077952392460402E-3"/>
                  <c:y val="0.219149795321887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C0-479F-8774-1D2DC671563B}"/>
                </c:ext>
              </c:extLst>
            </c:dLbl>
            <c:dLbl>
              <c:idx val="1"/>
              <c:layout>
                <c:manualLayout>
                  <c:x val="7.2061114071517024E-3"/>
                  <c:y val="0.159264673747257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C0-479F-8774-1D2DC671563B}"/>
                </c:ext>
              </c:extLst>
            </c:dLbl>
            <c:dLbl>
              <c:idx val="2"/>
              <c:layout>
                <c:manualLayout>
                  <c:x val="1.3349154057180344E-3"/>
                  <c:y val="0.195099225340389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C0-479F-8774-1D2DC671563B}"/>
                </c:ext>
              </c:extLst>
            </c:dLbl>
            <c:dLbl>
              <c:idx val="3"/>
              <c:layout>
                <c:manualLayout>
                  <c:x val="5.7894300624020826E-3"/>
                  <c:y val="3.98161684368145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C0-479F-8774-1D2DC671563B}"/>
                </c:ext>
              </c:extLst>
            </c:dLbl>
            <c:dLbl>
              <c:idx val="4"/>
              <c:layout>
                <c:manualLayout>
                  <c:x val="-1.4085047508464558E-2"/>
                  <c:y val="1.59264673747256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C0-479F-8774-1D2DC6715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CC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C0-479F-8774-1D2DC67156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погашено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1098423199255069E-3"/>
                  <c:y val="0.229563524280777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2C0-479F-8774-1D2DC671563B}"/>
                </c:ext>
              </c:extLst>
            </c:dLbl>
            <c:dLbl>
              <c:idx val="1"/>
              <c:layout>
                <c:manualLayout>
                  <c:x val="5.1907398726248125E-2"/>
                  <c:y val="4.263710651535156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2C0-479F-8774-1D2DC671563B}"/>
                </c:ext>
              </c:extLst>
            </c:dLbl>
            <c:dLbl>
              <c:idx val="2"/>
              <c:layout>
                <c:manualLayout>
                  <c:x val="2.0481531104577552E-2"/>
                  <c:y val="-2.82280958560147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2C0-479F-8774-1D2DC671563B}"/>
                </c:ext>
              </c:extLst>
            </c:dLbl>
            <c:dLbl>
              <c:idx val="3"/>
              <c:layout>
                <c:manualLayout>
                  <c:x val="2.1502624712291477E-2"/>
                  <c:y val="-3.72573924579778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C0-479F-8774-1D2DC671563B}"/>
                </c:ext>
              </c:extLst>
            </c:dLbl>
            <c:dLbl>
              <c:idx val="4"/>
              <c:layout>
                <c:manualLayout>
                  <c:x val="2.2405338972101289E-2"/>
                  <c:y val="-6.13334092013959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C0-479F-8774-1D2DC6715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426.3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2C0-479F-8774-1D2DC671563B}"/>
            </c:ext>
          </c:extLst>
        </c:ser>
        <c:gapWidth val="89"/>
        <c:gapDepth val="179"/>
        <c:shape val="box"/>
        <c:axId val="84496768"/>
        <c:axId val="84498304"/>
        <c:axId val="0"/>
      </c:bar3DChart>
      <c:catAx>
        <c:axId val="84496768"/>
        <c:scaling>
          <c:orientation val="minMax"/>
        </c:scaling>
        <c:delete val="1"/>
        <c:axPos val="b"/>
        <c:numFmt formatCode="General" sourceLinked="1"/>
        <c:tickLblPos val="none"/>
        <c:crossAx val="84498304"/>
        <c:crosses val="autoZero"/>
        <c:auto val="1"/>
        <c:lblAlgn val="ctr"/>
        <c:lblOffset val="100"/>
      </c:catAx>
      <c:valAx>
        <c:axId val="84498304"/>
        <c:scaling>
          <c:orientation val="minMax"/>
        </c:scaling>
        <c:delete val="1"/>
        <c:axPos val="l"/>
        <c:numFmt formatCode="General" sourceLinked="1"/>
        <c:tickLblPos val="none"/>
        <c:crossAx val="84496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727068126451023E-2"/>
          <c:y val="0.84013545278594781"/>
          <c:w val="0.80184704563181419"/>
          <c:h val="0.1014979817057364"/>
        </c:manualLayout>
      </c:layout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65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1.7299795424036934E-2"/>
          <c:y val="0"/>
          <c:w val="0.96540040915192549"/>
          <c:h val="0.6799393203328960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B22-4BB8-B4D9-7514D0B87407}"/>
              </c:ext>
            </c:extLst>
          </c:dPt>
          <c:dPt>
            <c:idx val="1"/>
            <c:spPr>
              <a:solidFill>
                <a:srgbClr val="F668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22-4BB8-B4D9-7514D0B87407}"/>
              </c:ext>
            </c:extLst>
          </c:dPt>
          <c:dPt>
            <c:idx val="2"/>
            <c:spPr>
              <a:solidFill>
                <a:srgbClr val="17F1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22-4BB8-B4D9-7514D0B87407}"/>
              </c:ext>
            </c:extLst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22-4BB8-B4D9-7514D0B87407}"/>
              </c:ext>
            </c:extLst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B22-4BB8-B4D9-7514D0B87407}"/>
              </c:ext>
            </c:extLst>
          </c:dPt>
          <c:dLbls>
            <c:dLbl>
              <c:idx val="0"/>
              <c:layout>
                <c:manualLayout>
                  <c:x val="2.6917320877667652E-2"/>
                  <c:y val="-6.1667953914986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2-4BB8-B4D9-7514D0B87407}"/>
                </c:ext>
              </c:extLst>
            </c:dLbl>
            <c:dLbl>
              <c:idx val="1"/>
              <c:layout>
                <c:manualLayout>
                  <c:x val="3.6834228569440013E-2"/>
                  <c:y val="-0.134218487932619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2-4BB8-B4D9-7514D0B87407}"/>
                </c:ext>
              </c:extLst>
            </c:dLbl>
            <c:dLbl>
              <c:idx val="2"/>
              <c:layout>
                <c:manualLayout>
                  <c:x val="1.4167010988246586E-3"/>
                  <c:y val="-0.126963434530856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2-4BB8-B4D9-7514D0B87407}"/>
                </c:ext>
              </c:extLst>
            </c:dLbl>
            <c:dLbl>
              <c:idx val="3"/>
              <c:layout>
                <c:manualLayout>
                  <c:x val="-1.9833815383544503E-2"/>
                  <c:y val="-0.134218487932619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2-4BB8-B4D9-7514D0B87407}"/>
                </c:ext>
              </c:extLst>
            </c:dLbl>
            <c:dLbl>
              <c:idx val="4"/>
              <c:layout>
                <c:manualLayout>
                  <c:x val="-3.8250929668264405E-2"/>
                  <c:y val="-0.1596111748387892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22-4BB8-B4D9-7514D0B87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и дополнительное образование </c:v>
                </c:pt>
                <c:pt idx="1">
                  <c:v>Охрана семьи и детства</c:v>
                </c:pt>
                <c:pt idx="2">
                  <c:v>Другие вопросы в области образования</c:v>
                </c:pt>
                <c:pt idx="3">
                  <c:v>Социальное обеспечение населения</c:v>
                </c:pt>
                <c:pt idx="4">
                  <c:v>Опека и попечительство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37642.6</c:v>
                </c:pt>
                <c:pt idx="1">
                  <c:v>5111.2</c:v>
                </c:pt>
                <c:pt idx="2">
                  <c:v>3257.4</c:v>
                </c:pt>
                <c:pt idx="3">
                  <c:v>2128.6999999999998</c:v>
                </c:pt>
                <c:pt idx="4">
                  <c:v>532.9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22-4BB8-B4D9-7514D0B87407}"/>
            </c:ext>
          </c:extLst>
        </c:ser>
        <c:gapWidth val="54"/>
        <c:gapDepth val="21"/>
        <c:shape val="box"/>
        <c:axId val="333046912"/>
        <c:axId val="333048448"/>
        <c:axId val="238426752"/>
      </c:bar3DChart>
      <c:catAx>
        <c:axId val="333046912"/>
        <c:scaling>
          <c:orientation val="minMax"/>
        </c:scaling>
        <c:delete val="1"/>
        <c:axPos val="b"/>
        <c:numFmt formatCode="General" sourceLinked="0"/>
        <c:tickLblPos val="none"/>
        <c:crossAx val="333048448"/>
        <c:crosses val="autoZero"/>
        <c:auto val="1"/>
        <c:lblAlgn val="ctr"/>
        <c:lblOffset val="100"/>
      </c:catAx>
      <c:valAx>
        <c:axId val="333048448"/>
        <c:scaling>
          <c:orientation val="minMax"/>
        </c:scaling>
        <c:delete val="1"/>
        <c:axPos val="l"/>
        <c:numFmt formatCode="#,##0.0" sourceLinked="1"/>
        <c:tickLblPos val="none"/>
        <c:crossAx val="333046912"/>
        <c:crosses val="autoZero"/>
        <c:crossBetween val="between"/>
      </c:valAx>
      <c:serAx>
        <c:axId val="238426752"/>
        <c:scaling>
          <c:orientation val="minMax"/>
        </c:scaling>
        <c:delete val="1"/>
        <c:axPos val="b"/>
        <c:tickLblPos val="none"/>
        <c:crossAx val="33304844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depthPercent val="100"/>
      <c:perspective val="10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</c:spPr>
    </c:floor>
    <c:plotArea>
      <c:layout>
        <c:manualLayout>
          <c:layoutTarget val="inner"/>
          <c:xMode val="edge"/>
          <c:yMode val="edge"/>
          <c:x val="0"/>
          <c:y val="4.1718524280475712E-2"/>
          <c:w val="1"/>
          <c:h val="0.62768819337533965"/>
        </c:manualLayout>
      </c:layout>
      <c:bar3DChart>
        <c:barDir val="col"/>
        <c:grouping val="clustered"/>
        <c:gapWidth val="71"/>
        <c:shape val="cylinder"/>
        <c:axId val="139012352"/>
        <c:axId val="153014272"/>
        <c:axId val="0"/>
      </c:bar3DChart>
      <c:catAx>
        <c:axId val="139012352"/>
        <c:scaling>
          <c:orientation val="minMax"/>
        </c:scaling>
        <c:delete val="1"/>
        <c:axPos val="b"/>
        <c:tickLblPos val="none"/>
        <c:crossAx val="153014272"/>
        <c:crosses val="autoZero"/>
        <c:auto val="1"/>
        <c:lblAlgn val="ctr"/>
        <c:lblOffset val="100"/>
      </c:catAx>
      <c:valAx>
        <c:axId val="153014272"/>
        <c:scaling>
          <c:orientation val="minMax"/>
        </c:scaling>
        <c:delete val="1"/>
        <c:axPos val="l"/>
        <c:numFmt formatCode="General" sourceLinked="1"/>
        <c:tickLblPos val="none"/>
        <c:crossAx val="139012352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zero"/>
  </c:chart>
  <c:txPr>
    <a:bodyPr/>
    <a:lstStyle/>
    <a:p>
      <a:pPr>
        <a:defRPr sz="1725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depthPercent val="100"/>
      <c:perspective val="10"/>
    </c:view3D>
    <c:plotArea>
      <c:layout>
        <c:manualLayout>
          <c:layoutTarget val="inner"/>
          <c:xMode val="edge"/>
          <c:yMode val="edge"/>
          <c:x val="1.6516516516516522E-2"/>
          <c:y val="2.9957930230832597E-2"/>
          <c:w val="0.96696696696695639"/>
          <c:h val="0.627688193375339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20B-4B0E-B0AC-B1067C584655}"/>
              </c:ext>
            </c:extLst>
          </c:dPt>
          <c:dPt>
            <c:idx val="1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0B-4B0E-B0AC-B1067C584655}"/>
              </c:ext>
            </c:extLst>
          </c:dPt>
          <c:dPt>
            <c:idx val="2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0B-4B0E-B0AC-B1067C584655}"/>
              </c:ext>
            </c:extLst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0B-4B0E-B0AC-B1067C584655}"/>
              </c:ext>
            </c:extLst>
          </c:dPt>
          <c:dPt>
            <c:idx val="4"/>
            <c:spPr>
              <a:solidFill>
                <a:srgbClr val="17F14B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20B-4B0E-B0AC-B1067C584655}"/>
              </c:ext>
            </c:extLst>
          </c:dPt>
          <c:dPt>
            <c:idx val="5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0B-4B0E-B0AC-B1067C584655}"/>
              </c:ext>
            </c:extLst>
          </c:dPt>
          <c:dLbls>
            <c:dLbl>
              <c:idx val="0"/>
              <c:layout>
                <c:manualLayout>
                  <c:x val="0"/>
                  <c:y val="-2.48809409193802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0B-4B0E-B0AC-B1067C584655}"/>
                </c:ext>
              </c:extLst>
            </c:dLbl>
            <c:dLbl>
              <c:idx val="1"/>
              <c:layout>
                <c:manualLayout>
                  <c:x val="2.5936130950095651E-3"/>
                  <c:y val="-2.84353610507203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0B-4B0E-B0AC-B1067C584655}"/>
                </c:ext>
              </c:extLst>
            </c:dLbl>
            <c:dLbl>
              <c:idx val="2"/>
              <c:layout>
                <c:manualLayout>
                  <c:x val="1.1671258927543024E-2"/>
                  <c:y val="-6.75339824954604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0B-4B0E-B0AC-B1067C584655}"/>
                </c:ext>
              </c:extLst>
            </c:dLbl>
            <c:dLbl>
              <c:idx val="3"/>
              <c:layout>
                <c:manualLayout>
                  <c:x val="6.4840327375239124E-3"/>
                  <c:y val="-7.1088402626800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0B-4B0E-B0AC-B1067C584655}"/>
                </c:ext>
              </c:extLst>
            </c:dLbl>
            <c:dLbl>
              <c:idx val="4"/>
              <c:layout>
                <c:manualLayout>
                  <c:x val="1.2968065475047821E-3"/>
                  <c:y val="-7.1088402626800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0B-4B0E-B0AC-B1067C584655}"/>
                </c:ext>
              </c:extLst>
            </c:dLbl>
            <c:dLbl>
              <c:idx val="5"/>
              <c:layout>
                <c:manualLayout>
                  <c:x val="5.187226190019054E-3"/>
                  <c:y val="-5.33163019701006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0B-4B0E-B0AC-B1067C584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ЦКС</c:v>
                </c:pt>
                <c:pt idx="1">
                  <c:v>Служба,бухгалтерия</c:v>
                </c:pt>
                <c:pt idx="2">
                  <c:v>ЦБС</c:v>
                </c:pt>
                <c:pt idx="3">
                  <c:v>ДШИ</c:v>
                </c:pt>
                <c:pt idx="4">
                  <c:v>Музей</c:v>
                </c:pt>
                <c:pt idx="5">
                  <c:v>Центр туризма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17487.5</c:v>
                </c:pt>
                <c:pt idx="1">
                  <c:v>10700.8</c:v>
                </c:pt>
                <c:pt idx="2">
                  <c:v>9497.1</c:v>
                </c:pt>
                <c:pt idx="3">
                  <c:v>2748.2</c:v>
                </c:pt>
                <c:pt idx="4">
                  <c:v>1828.9</c:v>
                </c:pt>
                <c:pt idx="5">
                  <c:v>894.4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0B-4B0E-B0AC-B1067C584655}"/>
            </c:ext>
          </c:extLst>
        </c:ser>
        <c:gapWidth val="71"/>
        <c:shape val="cylinder"/>
        <c:axId val="150151552"/>
        <c:axId val="150153088"/>
        <c:axId val="0"/>
      </c:bar3DChart>
      <c:catAx>
        <c:axId val="150151552"/>
        <c:scaling>
          <c:orientation val="minMax"/>
        </c:scaling>
        <c:delete val="1"/>
        <c:axPos val="b"/>
        <c:numFmt formatCode="General" sourceLinked="0"/>
        <c:tickLblPos val="none"/>
        <c:crossAx val="150153088"/>
        <c:crosses val="autoZero"/>
        <c:auto val="1"/>
        <c:lblAlgn val="ctr"/>
        <c:lblOffset val="100"/>
      </c:catAx>
      <c:valAx>
        <c:axId val="150153088"/>
        <c:scaling>
          <c:orientation val="minMax"/>
        </c:scaling>
        <c:delete val="1"/>
        <c:axPos val="l"/>
        <c:numFmt formatCode="#,##0.0" sourceLinked="1"/>
        <c:tickLblPos val="none"/>
        <c:crossAx val="150151552"/>
        <c:crosses val="autoZero"/>
        <c:crossBetween val="between"/>
      </c:valAx>
      <c:spPr>
        <a:noFill/>
        <a:ln w="15532">
          <a:noFill/>
        </a:ln>
      </c:spPr>
    </c:plotArea>
    <c:plotVisOnly val="1"/>
    <c:dispBlanksAs val="zero"/>
  </c:chart>
  <c:txPr>
    <a:bodyPr/>
    <a:lstStyle/>
    <a:p>
      <a:pPr>
        <a:defRPr sz="1055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2080" b="1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 509,2тыс.руб</a:t>
            </a:r>
            <a:r>
              <a:rPr lang="ru-RU" sz="208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>
              <a:defRPr sz="2080" b="1"/>
            </a:pPr>
            <a:r>
              <a:rPr lang="ru-RU" sz="208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т.ч. федеральный бюджет 24,3 т.р.,</a:t>
            </a:r>
          </a:p>
          <a:p>
            <a:pPr algn="ctr">
              <a:defRPr sz="2080" b="1"/>
            </a:pPr>
            <a:r>
              <a:rPr lang="ru-RU" sz="208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областной бюджет – 484,9 т.р</a:t>
            </a:r>
            <a:r>
              <a:rPr lang="ru-RU" sz="208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80" b="1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5232574062137776"/>
          <c:y val="0.12726342759002626"/>
        </c:manualLayout>
      </c:layout>
    </c:title>
    <c:view3D>
      <c:rotX val="50"/>
      <c:rotY val="156"/>
      <c:perspective val="30"/>
    </c:view3D>
    <c:plotArea>
      <c:layout>
        <c:manualLayout>
          <c:layoutTarget val="inner"/>
          <c:xMode val="edge"/>
          <c:yMode val="edge"/>
          <c:x val="3.4412717469784679E-2"/>
          <c:y val="0.45486208741189832"/>
          <c:w val="0.39028996893387791"/>
          <c:h val="0.5236838005499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60-47A5-83CD-B9D56DA28660}"/>
              </c:ext>
            </c:extLst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60-47A5-83CD-B9D56DA28660}"/>
              </c:ext>
            </c:extLst>
          </c:dPt>
          <c:dLbls>
            <c:dLbl>
              <c:idx val="0"/>
              <c:layout>
                <c:manualLayout>
                  <c:x val="8.2850950841017013E-2"/>
                  <c:y val="0.13858399106547939"/>
                </c:manualLayout>
              </c:layout>
              <c:showVal val="1"/>
            </c:dLbl>
            <c:dLbl>
              <c:idx val="1"/>
              <c:layout>
                <c:manualLayout>
                  <c:x val="-5.459474799001543E-2"/>
                  <c:y val="-0.10750143121263607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обеспечение деятельности ОМСУ</c:v>
                </c:pt>
                <c:pt idx="1">
                  <c:v>получение МБТ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475</c:v>
                </c:pt>
                <c:pt idx="1">
                  <c:v>34.200000000000003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60-47A5-83CD-B9D56DA28660}"/>
            </c:ext>
          </c:extLst>
        </c:ser>
      </c:pie3DChart>
    </c:plotArea>
    <c:plotVisOnly val="1"/>
    <c:dispBlanksAs val="zero"/>
  </c:chart>
  <c:txPr>
    <a:bodyPr/>
    <a:lstStyle/>
    <a:p>
      <a:pPr>
        <a:defRPr sz="1396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sz="1796" b="1" dirty="0" smtClean="0">
                <a:latin typeface="Times New Roman" pitchFamily="18" charset="0"/>
                <a:cs typeface="Times New Roman" pitchFamily="18" charset="0"/>
              </a:rPr>
              <a:t>Остаток задолженности, </a:t>
            </a:r>
          </a:p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sz="1796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3502133712660451"/>
          <c:y val="3.5159287856904801E-2"/>
        </c:manualLayout>
      </c:layout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0335543583367871"/>
          <c:w val="1"/>
          <c:h val="0.621637311783395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остаток задолженности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8449502133712661E-3"/>
                  <c:y val="0.226285129744493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F8-43DA-8F2B-3D4BC8CDA757}"/>
                </c:ext>
              </c:extLst>
            </c:dLbl>
            <c:dLbl>
              <c:idx val="1"/>
              <c:layout>
                <c:manualLayout>
                  <c:x val="8.534850640113693E-3"/>
                  <c:y val="0.219629684752009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F8-43DA-8F2B-3D4BC8CDA75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01.01.2023</c:v>
                </c:pt>
                <c:pt idx="1">
                  <c:v>на 01.01.2024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5000</c:v>
                </c:pt>
                <c:pt idx="1">
                  <c:v>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F8-43DA-8F2B-3D4BC8CDA757}"/>
            </c:ext>
          </c:extLst>
        </c:ser>
        <c:gapWidth val="128"/>
        <c:gapDepth val="65"/>
        <c:shape val="box"/>
        <c:axId val="229736832"/>
        <c:axId val="229738368"/>
        <c:axId val="0"/>
      </c:bar3DChart>
      <c:catAx>
        <c:axId val="22973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9738368"/>
        <c:crosses val="autoZero"/>
        <c:auto val="1"/>
        <c:lblAlgn val="ctr"/>
        <c:lblOffset val="100"/>
      </c:catAx>
      <c:valAx>
        <c:axId val="229738368"/>
        <c:scaling>
          <c:orientation val="minMax"/>
        </c:scaling>
        <c:delete val="1"/>
        <c:axPos val="l"/>
        <c:numFmt formatCode="0.0" sourceLinked="1"/>
        <c:tickLblPos val="none"/>
        <c:crossAx val="22973683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Платежи по долговым обязательствам, тыс.руб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112427448001282"/>
          <c:w val="1"/>
          <c:h val="0.473868519113503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Процнтные платежи по долговым обязательствам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1496062992125991E-2"/>
                  <c:y val="-7.44807107922951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D3-4622-B84C-91C7854A05D3}"/>
                </c:ext>
              </c:extLst>
            </c:dLbl>
            <c:dLbl>
              <c:idx val="1"/>
              <c:layout>
                <c:manualLayout>
                  <c:x val="5.6692913385826924E-2"/>
                  <c:y val="-9.8000935253020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D3-4622-B84C-91C7854A0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81.900000000000006</c:v>
                </c:pt>
                <c:pt idx="1">
                  <c:v>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D3-4622-B84C-91C7854A05D3}"/>
            </c:ext>
          </c:extLst>
        </c:ser>
        <c:gapWidth val="90"/>
        <c:gapDepth val="110"/>
        <c:shape val="box"/>
        <c:axId val="229751040"/>
        <c:axId val="229683968"/>
        <c:axId val="0"/>
      </c:bar3DChart>
      <c:catAx>
        <c:axId val="22975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9683968"/>
        <c:crosses val="autoZero"/>
        <c:auto val="1"/>
        <c:lblAlgn val="ctr"/>
        <c:lblOffset val="100"/>
      </c:catAx>
      <c:valAx>
        <c:axId val="229683968"/>
        <c:scaling>
          <c:orientation val="minMax"/>
        </c:scaling>
        <c:delete val="1"/>
        <c:axPos val="l"/>
        <c:numFmt formatCode="General" sourceLinked="1"/>
        <c:tickLblPos val="none"/>
        <c:crossAx val="22975104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717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0.02002</cdr:x>
      <cdr:y>0.6376</cdr:y>
    </cdr:from>
    <cdr:to>
      <cdr:x>0.2369</cdr:x>
      <cdr:y>0.94612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2232243"/>
          <a:ext cx="1944216" cy="1080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Дошкольное и дополнительное образование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0.79115</cdr:x>
      <cdr:y>0.6376</cdr:y>
    </cdr:from>
    <cdr:to>
      <cdr:x>1</cdr:x>
      <cdr:y>0.88442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092280" y="2232243"/>
          <a:ext cx="1872208" cy="864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Опека и попечительство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0.61528</cdr:x>
      <cdr:y>0.6376</cdr:y>
    </cdr:from>
    <cdr:to>
      <cdr:x>0.79362</cdr:x>
      <cdr:y>0.89878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968552" y="2232248"/>
          <a:ext cx="144016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Социальное обеспечение населения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0.42802</cdr:x>
      <cdr:y>0.61703</cdr:y>
    </cdr:from>
    <cdr:to>
      <cdr:x>0.60637</cdr:x>
      <cdr:y>0.92555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456384" y="2160240"/>
          <a:ext cx="1440160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0.26903</cdr:x>
      <cdr:y>0.6376</cdr:y>
    </cdr:from>
    <cdr:to>
      <cdr:x>0.38075</cdr:x>
      <cdr:y>0.85765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11760" y="2232248"/>
          <a:ext cx="1001460" cy="770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Охрана семьи и детства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0.10291</cdr:x>
      <cdr:y>0.6928</cdr:y>
    </cdr:from>
    <cdr:to>
      <cdr:x>0.19628</cdr:x>
      <cdr:y>0.99311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7865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ЦКС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0.24262</cdr:x>
      <cdr:y>0.6928</cdr:y>
    </cdr:from>
    <cdr:to>
      <cdr:x>0.36026</cdr:x>
      <cdr:y>0.99311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376017" y="2109441"/>
          <a:ext cx="115212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Служба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бухгалтерия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0.38232</cdr:x>
      <cdr:y>0.6928</cdr:y>
    </cdr:from>
    <cdr:to>
      <cdr:x>0.47569</cdr:x>
      <cdr:y>0.99311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744169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ЦБС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0.52202</cdr:x>
      <cdr:y>0.6928</cdr:y>
    </cdr:from>
    <cdr:to>
      <cdr:x>0.61539</cdr:x>
      <cdr:y>0.99311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112321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ДШИ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0.64702</cdr:x>
      <cdr:y>0.69969</cdr:y>
    </cdr:from>
    <cdr:to>
      <cdr:x>0.74039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336457" y="2253457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Музей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0.79408</cdr:x>
      <cdr:y>0.69969</cdr:y>
    </cdr:from>
    <cdr:to>
      <cdr:x>0.91172</cdr:x>
      <cdr:y>1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776617" y="2130425"/>
          <a:ext cx="115212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Центр туризма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0.00554</cdr:x>
      <cdr:y>1.877E-7</cdr:y>
    </cdr:from>
    <cdr:to>
      <cdr:x>0.46204</cdr:x>
      <cdr:y>0.43251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034" y="1"/>
          <a:ext cx="3960452" cy="2304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Финансирование специалиста, осуществляющего государственные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полномочия в области поддержки сельскохозяйственного производства.</a:t>
          </a:r>
        </a:p>
        <a:p xmlns:a="http://schemas.openxmlformats.org/drawingml/2006/main"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0.5312</cdr:x>
      <cdr:y>0.5136</cdr:y>
    </cdr:from>
    <cdr:to>
      <cdr:x>1</cdr:x>
      <cdr:y>0.95963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608512" y="2736304"/>
          <a:ext cx="4067176" cy="2376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межбюджетных трансфертов из областного бюджета на возмещение части процентной ставки по инвестиционным кредитам (займам) в агропромышленном комплексе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018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62463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17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29163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5163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</a:pPr>
            <a:endParaRPr lang="ru-RU" dirty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0750" cy="350202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19213" y="877888"/>
            <a:ext cx="4205287" cy="3152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Заменить картинку!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A00E77-50D4-4928-A62B-060816EBEB3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693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87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87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5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98A351-9D11-4704-BE74-5FB505324D17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814F22E-95D7-449D-A75F-C12542AFB3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99827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C6359-77A5-49C2-B859-8F4AFEA2253E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FAD4F-4CAD-4033-BCB2-A7291A79CC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885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FA9E5-61D8-4CB2-8F48-D875A555B0FD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34FD8-3C61-4D92-8360-08FA38ABA97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63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99D5F-DA41-472A-9562-CC51FFADD60E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541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2354DD-8BC8-473F-A23B-077F6E7F7978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DAF37DD9-F54F-4BCB-8C96-778211A772A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243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B10C8-69F5-43A2-A4E2-E5F500096433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F9A93-03ED-4A6D-942E-A9A295B4D4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846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8201F-2890-4AAF-9992-3598775418C1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91F15-2E6C-4248-BC8F-75705D43986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6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93F86-77C1-405E-BB97-E0416382C7F4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67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CE34F-10DA-492A-8BD8-671BEE4E4AB4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695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AE095-4A55-4142-A03B-8401E932B116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3EA479-10B2-468A-A5EA-F4B32813D24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984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F471630-D11F-4382-AAF8-71000963397E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BDD6CC-FEDE-48A9-A4CA-E4801F7D6F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287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3CBA42B-8852-4308-A4E7-02555B366AD1}" type="datetime1">
              <a:rPr lang="en-US" smtClean="0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13AADDA-329A-415C-8A93-03FAF76C2D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39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57188" y="428625"/>
            <a:ext cx="8143875" cy="585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C17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11188" y="2214563"/>
            <a:ext cx="74898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БЮДЖЕТ    ДЛЯ ГРАЖДАН</a:t>
            </a:r>
          </a:p>
          <a:p>
            <a:pPr algn="ctr">
              <a:defRPr/>
            </a:pPr>
            <a:endParaRPr lang="ru-RU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Отчет об исполнении бюджета муниципального образования Лебяжский муниципальный </a:t>
            </a:r>
            <a:r>
              <a:rPr lang="ru-RU" sz="2000" b="1" dirty="0" smtClean="0">
                <a:solidFill>
                  <a:srgbClr val="002060"/>
                </a:solidFill>
              </a:rPr>
              <a:t>округ 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за </a:t>
            </a:r>
            <a:r>
              <a:rPr lang="ru-RU" sz="2000" b="1" dirty="0" smtClean="0">
                <a:solidFill>
                  <a:srgbClr val="002060"/>
                </a:solidFill>
              </a:rPr>
              <a:t>2023 год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Рисунок 6" descr="pan-gerb-gre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8786812" cy="19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ransition spd="med" advTm="1404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бюджетов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уровней бюджетной системы –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170,3 млн.руб.</a:t>
            </a: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253704"/>
              </p:ext>
            </p:extLst>
          </p:nvPr>
        </p:nvGraphicFramePr>
        <p:xfrm>
          <a:off x="-1016" y="1412776"/>
          <a:ext cx="914501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F79E04-402C-413D-8C19-5DD9055F3E23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Tm="500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работы межведомственной комиссии</a:t>
            </a:r>
            <a:endParaRPr lang="ru-RU" sz="20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BA5A1D-D840-4B57-B539-C4EBCD0F790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8237090"/>
              </p:ext>
            </p:extLst>
          </p:nvPr>
        </p:nvGraphicFramePr>
        <p:xfrm>
          <a:off x="1115616" y="3789040"/>
          <a:ext cx="69847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11560" y="908720"/>
            <a:ext cx="8136904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заседаний межведомственной комиссии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 обеспечению доходов в бюджет муниципального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полноты и своевременности выплаты и легализации заработной платы.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Приглашено 7 должников                 (4 юридических лиц, 3 индивидуальных предпринимателя). Сумма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налоговым доходам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приглашенным на комиссию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составила 426,3 тыс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руб., погашено недоимки – 426,3 тыс.руб.</a:t>
            </a:r>
            <a:endParaRPr lang="ru-RU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Кроме того, в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целях добровольного погашения задолженности  должникам было </a:t>
            </a:r>
            <a:r>
              <a:rPr lang="ru-RU" u="sng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 письма-предупреждения на сумму 315,2 тыс.руб.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после получения которых,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задолженность 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125,6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погашена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060765"/>
      </p:ext>
    </p:extLst>
  </p:cSld>
  <p:clrMapOvr>
    <a:masterClrMapping/>
  </p:clrMapOvr>
  <p:transition advTm="521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Расходы бюджета  по разделам бюджетной классификации </a:t>
            </a:r>
            <a:endParaRPr lang="ru-RU" sz="28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4371657"/>
              </p:ext>
            </p:extLst>
          </p:nvPr>
        </p:nvGraphicFramePr>
        <p:xfrm>
          <a:off x="179512" y="1052736"/>
          <a:ext cx="8784977" cy="576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0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5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0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0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4122">
                <a:tc>
                  <a:txBody>
                    <a:bodyPr/>
                    <a:lstStyle/>
                    <a:p>
                      <a:pPr marL="2336800" indent="-176213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2336800" indent="0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(тыс.руб)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63 076,3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47 085,4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04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53 731,8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51 216,2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45 401,9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43 669,8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40 274,9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39 132,3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14 089,8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12 207,2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13 266,4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13 165,3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8 761,3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8 700,3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5 645,1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4 490,0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382,1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367,5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558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оборона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316,5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316,5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952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244 951,1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220 355,5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2000" y="609282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473F5B-39E9-42C5-A606-9BFCD758947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19540" name="Рисунок 4" descr="Money-201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2776" y="116632"/>
            <a:ext cx="153878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9672" cy="1079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807">
            <a:off x="-2856018" y="2561722"/>
            <a:ext cx="2227638" cy="1488208"/>
          </a:xfrm>
          <a:prstGeom prst="rect">
            <a:avLst/>
          </a:prstGeom>
        </p:spPr>
      </p:pic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4352784"/>
              </p:ext>
            </p:extLst>
          </p:nvPr>
        </p:nvGraphicFramePr>
        <p:xfrm>
          <a:off x="287018" y="88817"/>
          <a:ext cx="8677470" cy="6619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4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654"/>
                <a:gridCol w="11333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5567"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по муниципальным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программам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1082104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 Лебяжского муниципального округа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50 304,9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48 672,8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транспортной системы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61 737,8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45 805,8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муниципального управления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56 022,7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53 731,4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44 518,8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43 157,0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и жизнедеятельности населения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5 835,1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4 490,0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7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реализации молодежной политики и организация отдыха и оздоровления детей и молодежи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2 017,7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коммунальной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жилищной инфраструктуры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12 458,1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11 528,8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физической культуры и спорта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строительства и архитектуры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37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среды, воспроизводство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использование природных ресурсов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8 846,3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8 775,3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малого и среднего предринимательства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борьба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преступностью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законопослушного поведения участников ДД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9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информационного общества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486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244 079,4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219 486,5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7520347"/>
                  </a:ext>
                </a:extLst>
              </a:tr>
            </a:tbl>
          </a:graphicData>
        </a:graphic>
      </p:graphicFrame>
      <p:pic>
        <p:nvPicPr>
          <p:cNvPr id="5" name="Рисунок 4" descr="Мешок с деньг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24744" y="476672"/>
            <a:ext cx="1395451" cy="126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252520" cy="8914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«Развитие образования Лебяжского муниципального округа»</a:t>
            </a:r>
            <a:endParaRPr lang="ru-RU" sz="27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9544425"/>
              </p:ext>
            </p:extLst>
          </p:nvPr>
        </p:nvGraphicFramePr>
        <p:xfrm>
          <a:off x="0" y="3356992"/>
          <a:ext cx="896448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229200"/>
            <a:ext cx="8568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96552" y="5877272"/>
            <a:ext cx="95405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2435967"/>
              </p:ext>
            </p:extLst>
          </p:nvPr>
        </p:nvGraphicFramePr>
        <p:xfrm>
          <a:off x="323528" y="1412775"/>
          <a:ext cx="8568951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12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65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50 304,9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48 672,8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-1 632,1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6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местный бюджет  -  12 173,3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6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–  36 499,5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 и объемы межбюджетных трансфертов, </a:t>
            </a: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4330481"/>
              </p:ext>
            </p:extLst>
          </p:nvPr>
        </p:nvGraphicFramePr>
        <p:xfrm>
          <a:off x="251520" y="620687"/>
          <a:ext cx="8640959" cy="60688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37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37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23 897,1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23 514,6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получение бесплатного дошкольного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12 186,6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12 102,5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групп,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воспитанников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опеку и попечительство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штатных единиц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специалистов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42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денежные выплаты на детей-сирот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4 764,0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4 760,8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детей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 опекой в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 приемных семьях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77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возмещение расходов,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связанных с предоставлением бесплатной жилой площади с отоплением и эл.энергии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2 121,0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2 118,3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получателя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42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компенсация платы за присмотр и уход за детьми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воспитанников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42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оплату ЖКУ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специалистам, проживающим в сельской местности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 получателя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9141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ИМТ из фонда поддержки инициатив населения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реализацию инициатив населения в области образования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Приобретена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мебель и канц.принадлежности в ДДТ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5759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 укрепление материально-технической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базы и благоустройство территорий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3 035,1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 ремонт  дворовой территории в МБДОУ «Детский сад № 1»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-финансовая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детского -юношеского спорта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521,0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 спортивный инвентарь и оборудование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404664"/>
            <a:ext cx="1406799" cy="71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1739124"/>
              </p:ext>
            </p:extLst>
          </p:nvPr>
        </p:nvGraphicFramePr>
        <p:xfrm>
          <a:off x="251520" y="0"/>
          <a:ext cx="8712967" cy="10856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87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муниципального округа</a:t>
                      </a: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(руб.)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379555"/>
              </p:ext>
            </p:extLst>
          </p:nvPr>
        </p:nvGraphicFramePr>
        <p:xfrm>
          <a:off x="251520" y="1085614"/>
          <a:ext cx="8568951" cy="5515393"/>
        </p:xfrm>
        <a:graphic>
          <a:graphicData uri="http://schemas.openxmlformats.org/drawingml/2006/table">
            <a:tbl>
              <a:tblPr/>
              <a:tblGrid>
                <a:gridCol w="295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2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95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802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6695"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73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Лебяжского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50 304 862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48 672 817,22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36 822 000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36 499 537,08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13 422 862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12 173 280,14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0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предоставление общедоступного и бесплатного дошкольного,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дополнительного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образования в муниципальных образовательных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учреждениях.</a:t>
                      </a:r>
                    </a:p>
                    <a:p>
                      <a:pPr algn="just" fontAlgn="t"/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35 716 863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34 579 683,40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97,0%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 fontAlgn="t">
                        <a:tabLst>
                          <a:tab pos="2963863" algn="l"/>
                          <a:tab pos="323215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системе образования Лебяжского  муниципального округа в 2023 году функционировали один детский сад, 2 учреждения дополнительного образования. </a:t>
                      </a:r>
                    </a:p>
                    <a:p>
                      <a:pPr marL="95250" indent="0" algn="ctr" fontAlgn="t">
                        <a:tabLst>
                          <a:tab pos="2963863" algn="l"/>
                          <a:tab pos="323215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программам дополнительного образования занимается 409 обучающийся.</a:t>
                      </a:r>
                    </a:p>
                    <a:p>
                      <a:pPr marL="95250" indent="0" algn="ctr" fontAlgn="t">
                        <a:tabLst>
                          <a:tab pos="2963863" algn="l"/>
                          <a:tab pos="323215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Дошкольным образованием охвачено 126 детей в возрасте от 1,5 до 7 лет.  Очередность отсутствует.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24 170 400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24 086 298,83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14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11 546 463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10 493 384,57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582">
                <a:tc rowSpan="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2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деятельности методического кабинета упр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вления, организация и ведение бухгалтерского учета в учреждениях образования.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 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2 152 378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1 996 576,81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93,0%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Оказывается методическая помощь педагогическим работникам. Выполняется соглашение между министерством образования Кировской области и администрацией Лебяжского  муниципального округа. Ведется бухгалтерский учет и отчетность в учреждениях образования.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1 008 430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005 804,82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96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1 143 948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771,99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0" name="Рисунок 9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08012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0924615"/>
              </p:ext>
            </p:extLst>
          </p:nvPr>
        </p:nvGraphicFramePr>
        <p:xfrm>
          <a:off x="755576" y="111138"/>
          <a:ext cx="8064896" cy="1085614"/>
        </p:xfrm>
        <a:graphic>
          <a:graphicData uri="http://schemas.openxmlformats.org/drawingml/2006/table">
            <a:tbl>
              <a:tblPr/>
              <a:tblGrid>
                <a:gridCol w="806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8561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муниципального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578552"/>
              </p:ext>
            </p:extLst>
          </p:nvPr>
        </p:nvGraphicFramePr>
        <p:xfrm>
          <a:off x="395536" y="1484784"/>
          <a:ext cx="8136904" cy="4432646"/>
        </p:xfrm>
        <a:graphic>
          <a:graphicData uri="http://schemas.openxmlformats.org/drawingml/2006/table">
            <a:tbl>
              <a:tblPr/>
              <a:tblGrid>
                <a:gridCol w="374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5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582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7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2 131 470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2 128 740,66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в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году  были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обеспечены 100%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мерами социальной поддержки. Выплачивается компенсация  за твердое топливо и потребленную электрическую энергию.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2 131 470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2 128 740,66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341" marR="5341" marT="53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54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5 161 800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5 111 204,97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году  выплачены денежные средства на содержание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детей-сирот, детей оставшихся без попечения родителей, выплата денежного вознаграждения производилась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приемным родителям.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5 161 800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5 111 204,97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66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по опеке и попечительству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546 400</a:t>
                      </a:r>
                      <a:endParaRPr lang="ru-RU" sz="1200" b="1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532 987,80</a:t>
                      </a:r>
                      <a:endParaRPr lang="ru-RU" sz="1200" b="1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Содержание специалистов по опеке и попечительству. Создание условий для социализации детей-сирот, детей, оставшихся без попечения родителей.</a:t>
                      </a: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546 400</a:t>
                      </a:r>
                      <a:endParaRPr lang="ru-RU" sz="120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532 987,80</a:t>
                      </a:r>
                      <a:endParaRPr lang="ru-RU" sz="120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3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ourier New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ourier New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Рисунок 7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616991"/>
              </p:ext>
            </p:extLst>
          </p:nvPr>
        </p:nvGraphicFramePr>
        <p:xfrm>
          <a:off x="179512" y="116632"/>
          <a:ext cx="8712967" cy="16952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96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 муниципального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0410251"/>
              </p:ext>
            </p:extLst>
          </p:nvPr>
        </p:nvGraphicFramePr>
        <p:xfrm>
          <a:off x="179512" y="1124745"/>
          <a:ext cx="8820345" cy="5376089"/>
        </p:xfrm>
        <a:graphic>
          <a:graphicData uri="http://schemas.openxmlformats.org/drawingml/2006/table">
            <a:tbl>
              <a:tblPr/>
              <a:tblGrid>
                <a:gridCol w="29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4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14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29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8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353 133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344 778,83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Получение сертификатов персонифицированного финансирования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участниками образовательного процесса муниципальных образовательных учреждений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353 133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344 778,83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46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расходов за счет персонифицированного финансирования  дополнительного образования детей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348 618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316494,71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Увеличение финансирования дополнительного образования в муниципальных образовательных учреждениях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4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348 618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316494,71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7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 в муниципальных образовательных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организациях, реализующих образовательную программу дошкольного образования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Улучшение качества, калорийности питания воспитанников МБДОУ «Детский сад общеразвивающего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вида №1» </a:t>
                      </a:r>
                      <a:r>
                        <a:rPr lang="ru-RU" sz="1200" b="0" baseline="0" dirty="0" err="1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Лебяжье. Мероприятие не финансировалось.</a:t>
                      </a: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5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Рисунок 7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616991"/>
              </p:ext>
            </p:extLst>
          </p:nvPr>
        </p:nvGraphicFramePr>
        <p:xfrm>
          <a:off x="179512" y="116632"/>
          <a:ext cx="8712967" cy="16952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96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 муниципального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0410251"/>
              </p:ext>
            </p:extLst>
          </p:nvPr>
        </p:nvGraphicFramePr>
        <p:xfrm>
          <a:off x="179512" y="1157643"/>
          <a:ext cx="8820345" cy="5402513"/>
        </p:xfrm>
        <a:graphic>
          <a:graphicData uri="http://schemas.openxmlformats.org/drawingml/2006/table">
            <a:tbl>
              <a:tblPr/>
              <a:tblGrid>
                <a:gridCol w="29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4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14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65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39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поддержка детско-юношеского спорта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750 000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521 000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69,0%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качества проведения занятий в учебно-тренировочных группах, приобретение спортивного инвентаря и оборудования для подготовки членов сборных команд, участия в соревнованиях и спортивно-массовых мероприятиях различного уровня. Приобретен спортивный инвентарь.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750 000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521 000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69,0%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76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ДО дом детского творчества пгт Лебяжье Кировской области (приобретение шкафов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канцелярских принадлежностей)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78 400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78 400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Укреплена материально-техническая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база МКОУ ДО Дом детского творчества пгт. Лебяжье, приобретены новые шкафы для учебных кабинетов в количестве 8 шт. взамен старого оборудования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78 400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78 400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51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и благоустройство территории муниципальных образовательных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(благоустройство территории в МБДОУ «Детский сад общеразвивающего вида №1» пгт Лебяжье Кировской области)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3 065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800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3 062 950,04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99,0%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Произведен ремонт  дворовой территории в МБДОУ «Детский сад обще-развивающего вида №1» </a:t>
                      </a:r>
                      <a:r>
                        <a:rPr lang="ru-RU" sz="1100" b="0" dirty="0" err="1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Лебяжье Кировской обл. общей площадью 1,2317 кв. м, в том числе асфальтирование, установка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бортовых камней в количестве 1,15 п.м. и устройство металлических ограждений 2,79 м по периметру игровых площадок</a:t>
                      </a:r>
                      <a:endParaRPr lang="ru-RU" sz="1100" b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1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3 035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100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3 035 100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100,0 %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1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30 700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27 850,04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91,0 %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Рисунок 7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26394"/>
            <a:ext cx="8229600" cy="548679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1596174"/>
              </p:ext>
            </p:extLst>
          </p:nvPr>
        </p:nvGraphicFramePr>
        <p:xfrm>
          <a:off x="251520" y="716324"/>
          <a:ext cx="8568952" cy="586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социально-экономического развития Лебяжского муниципального округа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бюджетного процесса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    характеристики   бюджета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 муниципального округа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работы по снижению задолженности по налогам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округа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13-72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отдельным категориям граждан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73-74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5913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юридическим лицам,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индивидуальным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предпринимателям и физическим лицам – производителям товаров, работ, услуг 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544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услуги бюджетных учреждений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76-77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2565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   культуры   и   туризма в Лебяжском муниципальном округе»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-468560" y="3356992"/>
          <a:ext cx="9786938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fld id="{12DE4353-FD1D-4E27-9738-5D2B17E825DE}" type="slidenum">
              <a:rPr lang="en-GB" altLang="ru-RU" sz="1100"/>
              <a:pPr>
                <a:lnSpc>
                  <a:spcPct val="90000"/>
                </a:lnSpc>
                <a:defRPr/>
              </a:pPr>
              <a:t>20</a:t>
            </a:fld>
            <a:endParaRPr lang="en-GB" altLang="ru-RU" sz="1100" dirty="0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395536" y="1268760"/>
          <a:ext cx="8496624" cy="200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9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9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79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22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44 518,8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43 157,0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-1 361,8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2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местный бюджет  24 676,1 тыс.руб.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–  18 446,2тыс.руб.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12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 -  34,7 тыс.руб.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4"/>
          <p:cNvGraphicFramePr>
            <a:graphicFrameLocks noGrp="1"/>
          </p:cNvGraphicFramePr>
          <p:nvPr/>
        </p:nvGraphicFramePr>
        <p:xfrm>
          <a:off x="-468313" y="3284985"/>
          <a:ext cx="979328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871623"/>
              </p:ext>
            </p:extLst>
          </p:nvPr>
        </p:nvGraphicFramePr>
        <p:xfrm>
          <a:off x="176987" y="212555"/>
          <a:ext cx="8720106" cy="6252070"/>
        </p:xfrm>
        <a:graphic>
          <a:graphicData uri="http://schemas.openxmlformats.org/drawingml/2006/table">
            <a:tbl>
              <a:tblPr/>
              <a:tblGrid>
                <a:gridCol w="287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5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5283"/>
                <a:gridCol w="93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64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60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76622">
                <a:tc grid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«Развитие   культуры  и </a:t>
                      </a:r>
                      <a:r>
                        <a:rPr lang="ru-RU" sz="18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Лебяжском муниципальном  округе»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441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44 518 802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43 156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951,57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96,9%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6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34 685,56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34 685,56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18 454 013,07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18 446 238,07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26 030 103,37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24 676 027,94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94,8%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041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современного туристического комплекса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939 100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894 426,54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95,2%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8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939 100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894 426,54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95,2%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179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</a:t>
                      </a:r>
                      <a:endParaRPr kumimoji="0" lang="ru-RU" sz="1200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заработной  платы, начисления на оплату труда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684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и поддержка культурно-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концертной деятельности и народного творчества в муниципальном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округе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17 682 880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17 487 457,69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8 154 598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8 152 289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9 528 282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9 335168,69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5094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200" kern="0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платы, начисления на оплату труда, услуги связи, содержание имущества, уплата налогов;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оплата коммунальных услуг, установка искрогасителей. </a:t>
                      </a: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344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учреждений культуры специализированным автотранспортом для обслуживания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населения, в том числе сельского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2 865 230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2 865 230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2 865 230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2 865 230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автомобиля.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481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 из фонда инициатив населения на реализацию инициатив населения в области культуры на приобретение мебели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казенного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учреждения «Централизованная клубная система»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Приобретение мебели (шкаф металлический).</a:t>
                      </a:r>
                      <a:endParaRPr kumimoji="0" lang="ru-RU" sz="1200" b="0" kern="0" spc="-1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xn--121-8cdu0f.xn--p1ai/wp-content/uploads/2014/10/H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6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871623"/>
              </p:ext>
            </p:extLst>
          </p:nvPr>
        </p:nvGraphicFramePr>
        <p:xfrm>
          <a:off x="395537" y="352048"/>
          <a:ext cx="8352927" cy="5659051"/>
        </p:xfrm>
        <a:graphic>
          <a:graphicData uri="http://schemas.openxmlformats.org/drawingml/2006/table">
            <a:tbl>
              <a:tblPr/>
              <a:tblGrid>
                <a:gridCol w="275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7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4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33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39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22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9321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культуры  и </a:t>
                      </a:r>
                      <a:r>
                        <a:rPr lang="ru-RU" sz="18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Лебяжском муниципальном  округе»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267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библиотечно-информационного обслуживания населения муниципального Лебяжского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9 634 809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9 497 124,34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6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34 685,56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34 685,56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5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5 519 022,44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5 517 308,44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4 081 101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3 945 130,34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789138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заработной платы, начислений 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оплату труда, услуг связи, содержание имущества, уплата налогов; приобретение дров, оплата коммунальных услуг, оплата за разделку дров, установка золоуловителя. 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4652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поддержку отрасли культуры- комплектование книжных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фондов муниципальных библиотек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ВСЕГО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44 748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44748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4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34 685,56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34 685,56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6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2 214,44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2 214,44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6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6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Приобретены книги.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6314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местным бюджетам из фонда поддержки инициатив населения на реализацию инициатив населения в области культуры- на приобретение мебели для муниципального казенного учреждения Лебяжская «Межпоселенческая централизованная библиотечная система»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76 250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76250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76 250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76 250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8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приобретены стулья , стойка для печатной продукции.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xn--121-8cdu0f.xn--p1ai/wp-content/uploads/2014/10/H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36" y="116632"/>
            <a:ext cx="900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95646"/>
              </p:ext>
            </p:extLst>
          </p:nvPr>
        </p:nvGraphicFramePr>
        <p:xfrm>
          <a:off x="179512" y="153546"/>
          <a:ext cx="8741150" cy="6450650"/>
        </p:xfrm>
        <a:graphic>
          <a:graphicData uri="http://schemas.openxmlformats.org/drawingml/2006/table">
            <a:tbl>
              <a:tblPr/>
              <a:tblGrid>
                <a:gridCol w="361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1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7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40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69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3035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«Развитие   культуры  и </a:t>
                      </a:r>
                      <a:r>
                        <a:rPr lang="ru-RU" sz="20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 Лебяжском муниципальном округе»</a:t>
                      </a: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1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дополнительного образования детей в детской школе искусств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2 917 299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2 748 210,31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2 259 700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2 257 464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657 599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490 746,31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59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РЕАЛИЗАЦИИ: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выплата заработной платы, начислений на оплату труда, услуг связи, содержание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имущества, уплата налогов; оплата коммунальных услуг.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3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музейного дела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1 843 314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1 828 888,67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1 195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1 193 486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648 312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635 402,67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441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 выплата заработной платы, начислений на оплату труда, услуг связи, содержание имущества,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уплата налогов; приобретение дров; оплата коммунальных услуг.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3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местным бюджетам из фонда поддержки инициатив населения на реализацию инициатив населения в области культуры- на приобретение мебели для муниципального казенного учреждения «Лебяжский краеведческий музей»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45 130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8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РЕЗУЛЬТАТ РЕАЛИЗАЦИИ: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столов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2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ведение бухгалтерского учета в учреждениях культуры Лебяжского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1 376 900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1 202 515,84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9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1 376 900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1 202 515,84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3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 :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качественное ведение бухгалтерского учета ,выплата заработной платы, начислений  на оплату труда, услуг связи, содержание имущества, уплата налогов.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3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хозяйственного обслуживания учреждений культуры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10 124 500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9 498 328,18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1 325 690,63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1 325 690,63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66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8 798 809,37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8 172 637,55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33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качественное обслуживание учреждений культуры; выплата заработной платы, начисления на оплату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http://xn--121-8cdu0f.xn--p1ai/wp-content/uploads/2014/10/H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64807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Лебяжском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4A6C17-97B8-4C6D-81C2-48E8BEEA7A94}" type="slidenum">
              <a:rPr lang="en-GB"/>
              <a:pPr>
                <a:defRPr/>
              </a:pPr>
              <a:t>24</a:t>
            </a:fld>
            <a:endParaRPr lang="en-GB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3063140"/>
              </p:ext>
            </p:extLst>
          </p:nvPr>
        </p:nvGraphicFramePr>
        <p:xfrm>
          <a:off x="323528" y="1988839"/>
          <a:ext cx="8496944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9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7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1370"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2023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2023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11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Популяризация физической культуры и спорта среди различных групп населения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31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официальных физкультурных, физкультурно-оздоровительных и спортивных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24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детско-юношеского спорта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9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Финансовая поддержка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детско-юношеского спорта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247,5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6275253"/>
                  </a:ext>
                </a:extLst>
              </a:tr>
              <a:tr h="55966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382,1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367,5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346535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4171663" cy="20608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6376967"/>
              </p:ext>
            </p:extLst>
          </p:nvPr>
        </p:nvGraphicFramePr>
        <p:xfrm>
          <a:off x="251520" y="0"/>
          <a:ext cx="8640962" cy="6525344"/>
        </p:xfrm>
        <a:graphic>
          <a:graphicData uri="http://schemas.openxmlformats.org/drawingml/2006/table">
            <a:tbl>
              <a:tblPr/>
              <a:tblGrid>
                <a:gridCol w="428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5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5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5110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«Развитие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физической культуры и спорта в Лебяжском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288">
                <a:tc rowSpan="3"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Муниципальная программа «Развитие физической культуры и спорта в Лебяжском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муниципальном округе»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382 076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367 531,35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96,2%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Областной бюджет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237 001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237 001,37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100%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145 075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130 529,98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89,9%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0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Популяризация физической культуры и спорта среди различных групп населения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20 000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19 999,98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100%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20 000 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19 999,98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100%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98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РЕЗУЛЬТАТ РЕАЛИЗАЦИИ: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Удельный вес населения,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систематически занимающегося физической культурой и спортом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составляет   28,0%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1.2.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Организация официальных физкультурных, физкультурно-оздоровительных и спортивных мероприятий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20 000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20 000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100%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20 000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20 000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100%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0359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РЕЗУЛЬТАТ РЕАЛИЗАЦИИ: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Проведено 26 физкультурных, физкультурно-оздоровительных и спортивных мероприятий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межрайонный турнир  по хоккею с шайбой памяти А.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Богатырёва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лыжные гонки «Лыжня России-2023»; «Быстрая лыжня»;спартакиада ГТО 4-х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борьбе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(летний фестиваль) ; легкоатлетическая эстафета на приз газеты  «Знамя октября»;  настольный теннис; День молодежи; День физкультурника, кросс нации 2023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8" name="Рисунок 7" descr="http://razvitie-rebenka.org/wp-content/uploads/2017/10/01051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291615"/>
              </p:ext>
            </p:extLst>
          </p:nvPr>
        </p:nvGraphicFramePr>
        <p:xfrm>
          <a:off x="251520" y="285726"/>
          <a:ext cx="8496944" cy="4901579"/>
        </p:xfrm>
        <a:graphic>
          <a:graphicData uri="http://schemas.openxmlformats.org/drawingml/2006/table">
            <a:tbl>
              <a:tblPr/>
              <a:tblGrid>
                <a:gridCol w="421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7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422"/>
                <a:gridCol w="94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9653"/>
              </a:tblGrid>
              <a:tr h="154490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физической культуры и спорта в </a:t>
                      </a:r>
                      <a:endParaRPr lang="ru-RU" sz="22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84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5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Развитие детско-юношеского спорта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 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5639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 :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Среднегодовая численность детей и подростков, занимающихся в учреждениях дополнительного 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образования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спортивной направленности (ДЮСШ) – 215</a:t>
                      </a:r>
                      <a:endParaRPr lang="ru-RU" sz="14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9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спортивных объектов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155" marR="7155" marT="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262 076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237 001,37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94,5%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237 001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237 001,37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25 075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10 530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41,9%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  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электроэнергии, земельного налога</a:t>
                      </a:r>
                    </a:p>
                  </a:txBody>
                  <a:tcPr marL="7155" marR="7155" marT="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http://razvitie-rebenka.org/wp-content/uploads/2017/10/01051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585"/>
            <a:ext cx="135729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40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b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«Повышение эффективности реализации  молодежной политики и организация отдыха и оздоровления детей и молодежи в Лебяжском муниципальном округе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cap="none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526071"/>
              </p:ext>
            </p:extLst>
          </p:nvPr>
        </p:nvGraphicFramePr>
        <p:xfrm>
          <a:off x="251520" y="1556793"/>
          <a:ext cx="8640959" cy="500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42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выплат молодым семьям по подпрограмме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«Обеспечение жильем молодых семей»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федеральной программы «Жилище»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387,0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тыс.руб., в т.ч.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федеральный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– 155,3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бюджет– 147,1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75,6</a:t>
                      </a:r>
                      <a:endParaRPr lang="ru-RU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Свидетельство о праве на получение социальной выплаты на приобретение  жилого помещения выдано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молодой семье</a:t>
                      </a:r>
                      <a:endParaRPr lang="ru-RU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3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здорового образа жизни, организация летнего отдыха, оздоровления и занятости детей, подростков и молодежи -36,3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тыс.руб.,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т.ч.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– 33,2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 – 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оплату стоимости питания детей в лагерях, организованных образовательными организациями, в каникулярное время, с дневным пребыванием –</a:t>
                      </a:r>
                    </a:p>
                    <a:p>
                      <a:pPr lvl="0"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детей.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4788024" y="3068960"/>
            <a:ext cx="1152128" cy="1152128"/>
            <a:chOff x="0" y="2904768"/>
            <a:chExt cx="3341035" cy="195829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904768"/>
              <a:ext cx="3341035" cy="1958295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95596" y="3000364"/>
              <a:ext cx="3149843" cy="1767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kern="1200" dirty="0">
                <a:solidFill>
                  <a:srgbClr val="7CC4E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668144"/>
              </p:ext>
            </p:extLst>
          </p:nvPr>
        </p:nvGraphicFramePr>
        <p:xfrm>
          <a:off x="1619672" y="-29603"/>
          <a:ext cx="7416824" cy="1514387"/>
        </p:xfrm>
        <a:graphic>
          <a:graphicData uri="http://schemas.openxmlformats.org/drawingml/2006/table">
            <a:tbl>
              <a:tblPr/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43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«Повышение эффективности реализации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молодежной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политики и оздоровления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детей молодежи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485413"/>
              </p:ext>
            </p:extLst>
          </p:nvPr>
        </p:nvGraphicFramePr>
        <p:xfrm>
          <a:off x="179512" y="1340766"/>
          <a:ext cx="8784975" cy="5400602"/>
        </p:xfrm>
        <a:graphic>
          <a:graphicData uri="http://schemas.openxmlformats.org/drawingml/2006/table">
            <a:tbl>
              <a:tblPr/>
              <a:tblGrid>
                <a:gridCol w="355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7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93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№ п/п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2023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16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реализации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молодёжной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политики и организация отдыха и оздоровления детей и молодежи в Лебяжском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муниципальном округе»»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416 329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416 329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повышения степени интеграции молодых граждан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в социально-экономические, общественно-политические и социально-культурные отношения с целью увеличения их вклада в социально-экономическое развитие региона, обеспечение эффективного и безопасного отдыха и оздоровления детей и подростков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155 271,48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155 271,48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180 368,52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180 368,52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80 689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80 689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147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 молодым семьям в рамках подпрограммы «Обеспечение доступным и комфортным жильем и коммунальными услугами граждан Российской Федерации»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378 000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378 000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95250" algn="just" fontAlgn="t">
                        <a:spcBef>
                          <a:spcPts val="0"/>
                        </a:spcBef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отчётный период в список молодых семей-претендентов на получение социальных выплат по Кировской области было включено 15 семей. Свидетельство о праве на получение социальной выплаты на приобретение жилого помещения или создание объекта индивидуального жилищного строительства было выдано 1 семье. Субсидия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выплачена 19.05.2023 г.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155 271,48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155 271,48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147 128,52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147 128,52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75 600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75 600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7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здорового образа жизни, организация летнего отдыха, оздоровления и занятости детей, подростков и молодежи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38 329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38 329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летнего отдыха в 2023 году проводилась.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33 240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33 240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53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5 089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5 089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://nasha-molodezh.ru/wp-content/uploads/2tLB9UTPsf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4" y="202380"/>
            <a:ext cx="15476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0709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«Обеспечение     безопасности и жизнедеятельности    населения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Лебяжском муниципальном округе» </a:t>
            </a:r>
            <a:endParaRPr lang="ru-RU" sz="23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555843835"/>
              </p:ext>
            </p:extLst>
          </p:nvPr>
        </p:nvGraphicFramePr>
        <p:xfrm>
          <a:off x="467544" y="1268761"/>
          <a:ext cx="8208912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4766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программного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технического  оснащения и  обеспечения деятельности </a:t>
                      </a:r>
                      <a:r>
                        <a:rPr lang="ru-RU" sz="2200" u="sng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ЕДДС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Лебяжского муниципального округа</a:t>
                      </a:r>
                      <a:r>
                        <a:rPr lang="ru-RU" sz="22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1 581,0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1431" marR="91431" marT="45042" marB="450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65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муниципальной </a:t>
                      </a:r>
                      <a:r>
                        <a:rPr lang="ru-RU" sz="22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пожарной охраны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2 360,8тыс. руб.</a:t>
                      </a:r>
                    </a:p>
                  </a:txBody>
                  <a:tcPr marL="91431" marR="91431" marT="45042" marB="450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29</a:t>
            </a:fld>
            <a:endParaRPr lang="en-GB" altLang="ru-RU"/>
          </a:p>
        </p:txBody>
      </p:sp>
      <p:pic>
        <p:nvPicPr>
          <p:cNvPr id="52263" name="Рисунок 6" descr="image25995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923" y="3861048"/>
            <a:ext cx="2360782" cy="1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2850407"/>
              </p:ext>
            </p:extLst>
          </p:nvPr>
        </p:nvGraphicFramePr>
        <p:xfrm>
          <a:off x="539551" y="3356992"/>
          <a:ext cx="4824537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7">
                  <a:extLst>
                    <a:ext uri="{9D8B030D-6E8A-4147-A177-3AD203B41FA5}">
                      <a16:colId xmlns="" xmlns:a16="http://schemas.microsoft.com/office/drawing/2014/main" val="2506013700"/>
                    </a:ext>
                  </a:extLst>
                </a:gridCol>
              </a:tblGrid>
              <a:tr h="3324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 условий для безопасного нахождения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водных объектах – 373,9 тыс.руб.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22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пожарной безопасности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территории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округа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174,2 тыс.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sng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0 тыс.руб.</a:t>
                      </a:r>
                      <a:endParaRPr lang="ru-RU" sz="2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75971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72" y="3645024"/>
            <a:ext cx="287859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91062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  Лебяжского муниципального округа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8753191"/>
              </p:ext>
            </p:extLst>
          </p:nvPr>
        </p:nvGraphicFramePr>
        <p:xfrm>
          <a:off x="467544" y="1484784"/>
          <a:ext cx="8208912" cy="47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3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5455">
                <a:tc rowSpan="2">
                  <a:txBody>
                    <a:bodyPr/>
                    <a:lstStyle/>
                    <a:p>
                      <a:pPr algn="ctr"/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61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 населения района, чел.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5 356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45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тыс.руб.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112 775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112 775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10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основной капитал, тыс.руб.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65 722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102 884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291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Отгружено товаров собственного производства, выполнено работ и услуг собственными силами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крупным и средним организациям, тыс.руб.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16 054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19 201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429B-75C6-46E7-89CF-78E559BABEB9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002759"/>
              </p:ext>
            </p:extLst>
          </p:nvPr>
        </p:nvGraphicFramePr>
        <p:xfrm>
          <a:off x="0" y="188640"/>
          <a:ext cx="8892480" cy="921920"/>
        </p:xfrm>
        <a:graphic>
          <a:graphicData uri="http://schemas.openxmlformats.org/drawingml/2006/table">
            <a:tbl>
              <a:tblPr/>
              <a:tblGrid>
                <a:gridCol w="8892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«Обеспечение безопасности и жизнедеятельности населения в Лебяжском муниципальном округе»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640378"/>
              </p:ext>
            </p:extLst>
          </p:nvPr>
        </p:nvGraphicFramePr>
        <p:xfrm>
          <a:off x="179512" y="1179778"/>
          <a:ext cx="8712968" cy="5310001"/>
        </p:xfrm>
        <a:graphic>
          <a:graphicData uri="http://schemas.openxmlformats.org/drawingml/2006/table">
            <a:tbl>
              <a:tblPr/>
              <a:tblGrid>
                <a:gridCol w="428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3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4167"/>
                <a:gridCol w="1273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4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0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финансирования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41">
                <a:tc rowSpan="3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Муниципальная программа «Обеспечение безопасности и жизнедеятельности населения в Лебяжском муниципальном округе»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5 835 090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4 489 973,56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77%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453 213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453 212,54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100%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5 381 877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4 036 761,02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75%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6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1.1.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Реконструкция сегментов РСО населения Кировской области, создание МСО Лебяжского муниципального округа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0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0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0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0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0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0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процент оповещаемого населения в нормативные сроки при угрозе или возникновении чрезвычайных ситуаций природного и техногенного характера, в военное время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составит 100%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1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1.2.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Совершенствование программного и технического оснащения ЕДДС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Лебяжского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муниципального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округа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1 725 140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1 581 000,43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91,6%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200 000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200 000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100%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1 525 140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1 381 00,43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90,5%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570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Доведение соответствия ГОСТ программного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и технического оснащения единой дежурно-диспетчерской службы до 100%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81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1.4.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Создание резервного фонда администрации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Лебяжского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муниципального округа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всего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200 000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200 000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75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РЕЛИЗАЦИИ: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Процент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созданных  в целях гражданской обороны , предотвращения и ликвидации последствий чрезвычайных ситуаций природного и техногенного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характера запасов финансовых средств до 100%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002759"/>
              </p:ext>
            </p:extLst>
          </p:nvPr>
        </p:nvGraphicFramePr>
        <p:xfrm>
          <a:off x="0" y="188640"/>
          <a:ext cx="8892480" cy="1226720"/>
        </p:xfrm>
        <a:graphic>
          <a:graphicData uri="http://schemas.openxmlformats.org/drawingml/2006/table">
            <a:tbl>
              <a:tblPr/>
              <a:tblGrid>
                <a:gridCol w="8892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«Обеспечение безопасности и жизнедеятельности населения в Лебяжском муниципальном округе»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640378"/>
              </p:ext>
            </p:extLst>
          </p:nvPr>
        </p:nvGraphicFramePr>
        <p:xfrm>
          <a:off x="179512" y="1412775"/>
          <a:ext cx="8712968" cy="4968554"/>
        </p:xfrm>
        <a:graphic>
          <a:graphicData uri="http://schemas.openxmlformats.org/drawingml/2006/table">
            <a:tbl>
              <a:tblPr/>
              <a:tblGrid>
                <a:gridCol w="428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9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3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3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4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9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финансирования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6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1.6.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Содержание муниципальной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пожарной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 охраны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3 361 679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2 360 783,37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70,2%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11 179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11 178,54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100%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3 350 500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2 249</a:t>
                      </a:r>
                      <a:r>
                        <a:rPr lang="ru-RU" sz="1200" b="0" kern="100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604,83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70,1%</a:t>
                      </a:r>
                      <a:endParaRPr lang="ru-RU" sz="12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снижение количества погибших и травмированных людей при пожарах до 0 человек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7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1.7.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Обеспечение пожарной безопасности на территории Лебяжского муниципального 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округа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174 260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174 244,76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100%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174 260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174 244,76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100%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317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РЕЗУЛЬТАТ РЕАЛИЗАЦИИ: 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С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нижение количества погибших и травмированных людей при пожарах до 0 человек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86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1.8.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Создание условий для безопасного нахождения населения в местах массового отдыха населения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на водных объектах и пропаганда здорового образа жизни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всего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374 011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373 945 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100%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242 034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242 034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100%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6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131 977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131 911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100%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3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95250" marR="0" indent="825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Снижение количества погибших и травмированных людей на водоемах до 0 человек.</a:t>
                      </a:r>
                    </a:p>
                  </a:txBody>
                  <a:tcPr marL="5286" marR="5286" marT="52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964488" cy="2160240"/>
          </a:xfrm>
        </p:spPr>
        <p:txBody>
          <a:bodyPr>
            <a:normAutofit/>
          </a:bodyPr>
          <a:lstStyle/>
          <a:p>
            <a:pPr algn="ct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  коммунальной  и  жилищной  инфраструктуры   Лебяжского   муниципального округа»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55506006"/>
              </p:ext>
            </p:extLst>
          </p:nvPr>
        </p:nvGraphicFramePr>
        <p:xfrm>
          <a:off x="179512" y="1196752"/>
          <a:ext cx="8784976" cy="53431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5362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923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мест (площадок)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накопления твердых коммунальных отходов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608,2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608,2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933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схем газоснабжения населенных  пунктов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622,0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5466179"/>
                  </a:ext>
                </a:extLst>
              </a:tr>
              <a:tr h="382838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округа, всего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3 458,7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3 211,1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838">
                <a:tc>
                  <a:txBody>
                    <a:bodyPr/>
                    <a:lstStyle/>
                    <a:p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том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kumimoji="0" lang="ru-RU" sz="1850" b="0" u="non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977">
                <a:tc>
                  <a:txBody>
                    <a:bodyPr/>
                    <a:lstStyle/>
                    <a:p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оплата за электроэнергию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1576402"/>
                  </a:ext>
                </a:extLst>
              </a:tr>
              <a:tr h="385977">
                <a:tc>
                  <a:txBody>
                    <a:bodyPr/>
                    <a:lstStyle/>
                    <a:p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содержание уличного освещения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1 340,8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1 313,5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2838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содержание мест захоронений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297,5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работы по благоустройству территории округа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968,9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2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реализация мероприятий по борьбе с борщевиком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Сосновского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87,9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87,9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обустройство прилегающей территории ФАП п. Окунево 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152,1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2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прочие  расходы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32</a:t>
            </a:fld>
            <a:endParaRPr lang="en-GB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964488" cy="2016224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  коммунальной  и  жилищной  инфраструктуры   Лебяжского   муниципального округа» тыс.руб.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55506006"/>
              </p:ext>
            </p:extLst>
          </p:nvPr>
        </p:nvGraphicFramePr>
        <p:xfrm>
          <a:off x="179512" y="1052736"/>
          <a:ext cx="8784976" cy="5531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2838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25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ППМИ, 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том числе: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1 821,6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1 745,2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933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ремонт памятника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войнам ВОВ </a:t>
                      </a:r>
                      <a:r>
                        <a:rPr kumimoji="0" lang="ru-RU" sz="1850" b="0" u="non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п.Окунево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931,7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855,3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5466179"/>
                  </a:ext>
                </a:extLst>
              </a:tr>
              <a:tr h="6581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обустройство территории около памятника Неизвестному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солдату с.Красное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865,4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865,4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5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-ремонт водопровода по ул.Солнечная в </a:t>
                      </a:r>
                      <a:r>
                        <a:rPr lang="ru-RU" sz="1850" b="0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д.Михеевщина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314854"/>
                  </a:ext>
                </a:extLst>
              </a:tr>
              <a:tr h="382838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ремонт водопровода ул. Школьная д.Индыгойка 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3 458,7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3 211,1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838">
                <a:tc>
                  <a:txBody>
                    <a:bodyPr/>
                    <a:lstStyle/>
                    <a:p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ремонт части водопровода ул.Молодежная, ул. Свободы , ул.Лаптева  с.Лаж</a:t>
                      </a:r>
                      <a:endParaRPr kumimoji="0" lang="ru-RU" sz="1850" b="0" u="non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977">
                <a:tc>
                  <a:txBody>
                    <a:bodyPr/>
                    <a:lstStyle/>
                    <a:p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самообложения граждан, зачисляемые в бюджет муниципального округа 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226,9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1576402"/>
                  </a:ext>
                </a:extLst>
              </a:tr>
              <a:tr h="3859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 формирования городской среды в населенных пунктах, в том числе устройство уличного освещения пешеходных зон ул.Комарова 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2 401,5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2 401,5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28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5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85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судебного решения по разработке проекта санитарно-защитной зоны полигона ТБО п.Лебяжье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268,7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33</a:t>
            </a:fld>
            <a:endParaRPr lang="en-GB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64" y="260648"/>
            <a:ext cx="8802724" cy="1080120"/>
          </a:xfrm>
        </p:spPr>
        <p:txBody>
          <a:bodyPr>
            <a:normAutofit fontScale="90000"/>
          </a:bodyPr>
          <a:lstStyle/>
          <a:p>
            <a:pPr algn="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  коммунальной  и  жилищной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инфраструктуры Лебяжского муниципального округа» 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352294687"/>
              </p:ext>
            </p:extLst>
          </p:nvPr>
        </p:nvGraphicFramePr>
        <p:xfrm>
          <a:off x="251520" y="1052736"/>
          <a:ext cx="8712968" cy="55446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79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7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6876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ru-RU" sz="18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8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Субсидия МУП «Коммунсервис</a:t>
                      </a: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», всего</a:t>
                      </a:r>
                      <a:endParaRPr lang="ru-RU" sz="17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2 445,6</a:t>
                      </a:r>
                      <a:endParaRPr lang="ru-RU" sz="17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2 445,4</a:t>
                      </a:r>
                      <a:endParaRPr lang="ru-RU" sz="17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1382172"/>
                  </a:ext>
                </a:extLst>
              </a:tr>
              <a:tr h="1181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 создание материального резерва, на погашение задолженности за э/энергию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задолженности по исполнительным листам, частичное погашение  кредиторской задолженности, на приобретение цистерны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1 684,0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1 684,0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115769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для проведения коммуникаций 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ФАП </a:t>
                      </a:r>
                      <a:r>
                        <a:rPr lang="ru-RU" sz="17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п.Окунево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115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возмещение расходов по ремонту канализационного колодца, на замену глубинных насосов в п.Лебяжье, на ремонт по восстановлению водопроводной сети с.Красное, замену водопроводной трубы у башни с.Красное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250,1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249,9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5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- на возмещение части затрат по приобретению насосов, материалов и произведенных работ в д. </a:t>
                      </a:r>
                      <a:r>
                        <a:rPr lang="ru-RU" sz="17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Кокорево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,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с.Лаж, </a:t>
                      </a:r>
                      <a:r>
                        <a:rPr lang="ru-RU" sz="17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д.Комлево</a:t>
                      </a:r>
                      <a:endParaRPr lang="ru-RU" sz="17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236,4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236,4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7949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возмещение части затрат по ремонту участка водопровода д.Елизарово, </a:t>
                      </a:r>
                      <a:r>
                        <a:rPr lang="ru-RU" sz="1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д.Окольники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23,0</a:t>
                      </a:r>
                      <a:endParaRPr lang="ru-RU" sz="17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23,0</a:t>
                      </a:r>
                      <a:endParaRPr lang="ru-RU" sz="17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34</a:t>
            </a:fld>
            <a:endParaRPr lang="en-GB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800200" cy="1393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998871"/>
              </p:ext>
            </p:extLst>
          </p:nvPr>
        </p:nvGraphicFramePr>
        <p:xfrm>
          <a:off x="179511" y="-1"/>
          <a:ext cx="8784977" cy="6543186"/>
        </p:xfrm>
        <a:graphic>
          <a:graphicData uri="http://schemas.openxmlformats.org/drawingml/2006/table">
            <a:tbl>
              <a:tblPr/>
              <a:tblGrid>
                <a:gridCol w="282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3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20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4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</a:t>
                      </a: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коммунальной и жилищной инфраструктуры Лебяжского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12 458 119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11 528 831,48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5 055 784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4 731 747,98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7 402 335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6 797 083,50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4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 (площадок) накопления твердых коммунальных отходов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608 280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608080,57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 муниципальный контракт с ООО «Меркурий» от 07.07.2023,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оплата произведена 11.10.2023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565 400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565 388,29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42 880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42 692,28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0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Лебяжского муниципального округа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3 458 697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3 211 094,08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86 900,00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86 900,00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6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3 371 797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3 124 194,08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4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благоустройству территории Лебяжского муниципального округа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1 010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007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945 992,84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Произведены работы: по вывозу снега с территории площади, по содержанию контейнерных площадок, </a:t>
                      </a:r>
                      <a:r>
                        <a:rPr kumimoji="0"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акарицидная</a:t>
                      </a:r>
                      <a:r>
                        <a:rPr kumimoji="0"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обработка сквера,   Приобретены контейнеры на сумму 245 765 руб..Приобретены бензин, моторное масло, сигнальные жилеты, краска, </a:t>
                      </a:r>
                      <a:r>
                        <a:rPr kumimoji="0"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хоз.товары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01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1 010 007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945 992,84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2.1.1.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 по ремонту памятников</a:t>
                      </a:r>
                      <a:endParaRPr lang="ru-RU" sz="1200" b="0" i="0" u="none" strike="noStrike" kern="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Calibri"/>
                        </a:rPr>
                        <a:t>всего        </a:t>
                      </a:r>
                      <a:endParaRPr lang="ru-RU" sz="12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22 710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22 710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Приобретены-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цемент, </a:t>
                      </a:r>
                      <a:r>
                        <a:rPr lang="ru-RU" sz="12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хоз.товары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436730"/>
                  </a:ext>
                </a:extLst>
              </a:tr>
              <a:tr h="238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22 710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22 710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160991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760988"/>
              </p:ext>
            </p:extLst>
          </p:nvPr>
        </p:nvGraphicFramePr>
        <p:xfrm>
          <a:off x="251521" y="66323"/>
          <a:ext cx="8641528" cy="6319909"/>
        </p:xfrm>
        <a:graphic>
          <a:graphicData uri="http://schemas.openxmlformats.org/drawingml/2006/table">
            <a:tbl>
              <a:tblPr/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34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215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5842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2322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5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территории на оплату работы людей направленные отделом трудоустройства Лебяжского района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57 842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22 909,34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Произведена оплата по 6 договорам с работниками по благоустройству, уплачен НДФЛ,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страховые  взносы.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57 842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22 909,34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6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уличного освещения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1 840 846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1 793 041,58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за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/энергию и обеспечение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наружного освещения;  услуги по тех.присоединению, приобретение электротоваров, светодиодных ламп.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1 840 846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1 793 041,58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5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2.4.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мест захоронений Лебяжского МО</a:t>
                      </a:r>
                    </a:p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297 494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608,15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Оплата земельного налога и МУП «Коммунсервис» за услуги по вывозу мусора с территории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кладбища, </a:t>
                      </a:r>
                      <a:r>
                        <a:rPr lang="ru-RU" sz="12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акарицидная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обработка.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297 494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202 608,15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2.4.1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содержание мест захоронения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52 473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Оплата  МУП «Коммунсервис» за услуги по вывозу мусора с территории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кладбища, 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52 473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2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2.4.2.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материалов на благоустройство забора на кладбище в </a:t>
                      </a:r>
                      <a:r>
                        <a:rPr lang="ru-RU" sz="1200" kern="120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п.Окунево</a:t>
                      </a: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Calibri"/>
                        </a:rPr>
                        <a:t>всего        </a:t>
                      </a:r>
                      <a:endParaRPr lang="ru-RU" sz="12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68 601,26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39 863,94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материалов на благоустройство забора на кладбище в </a:t>
                      </a:r>
                      <a:r>
                        <a:rPr lang="ru-RU" sz="1200" kern="120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п.Окунево</a:t>
                      </a: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576136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SimSun"/>
                          <a:cs typeface="Calibri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68 601,26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39 863,94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974721"/>
                  </a:ext>
                </a:extLst>
              </a:tr>
              <a:tr h="2018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2.5.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Техосмотр и страхование тракторов</a:t>
                      </a:r>
                      <a:endParaRPr lang="ru-RU" sz="1200" kern="120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Calibri"/>
                        </a:rPr>
                        <a:t>всего 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5 100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5 099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100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тех.осмотр, оплата страховой премии  ООО «</a:t>
                      </a:r>
                      <a:r>
                        <a:rPr lang="ru-RU" sz="12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Зетта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страхование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625780"/>
                  </a:ext>
                </a:extLst>
              </a:tr>
              <a:tr h="3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SimSun"/>
                          <a:cs typeface="Calibri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5 100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5 099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291132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142844" y="73413"/>
          <a:ext cx="8856415" cy="6490095"/>
        </p:xfrm>
        <a:graphic>
          <a:graphicData uri="http://schemas.openxmlformats.org/drawingml/2006/table">
            <a:tbl>
              <a:tblPr/>
              <a:tblGrid>
                <a:gridCol w="432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1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492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7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Уплата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транспортного налога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7 500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 транспортного налога.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7 500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7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kern="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мероприятий по борьбе с борщевиков Сосновского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86 900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86 900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услуг по реализации мероприятий по борьбе с борщевиком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Сосновского в д.Вотское, с.Кузнецово, </a:t>
                      </a:r>
                      <a:r>
                        <a:rPr lang="ru-RU" sz="12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п.Окунево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9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86 900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86 900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966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7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2.8.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Обустройство прилегающей территории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ФАП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п.Окунево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152 128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151 562,95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услуг по обустройству прилегающей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территории ФАП </a:t>
                      </a:r>
                      <a:r>
                        <a:rPr lang="ru-RU" sz="12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п.Окунево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9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152 128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151 562,95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7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2.9.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 прилегающей территории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ФАП с.Красное</a:t>
                      </a: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Мероприятие будет реализовано в 2024 году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379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2341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Предоставление субсидии муниципальному унитарному  предприятию «Коммунсервис»</a:t>
                      </a:r>
                      <a:endParaRPr lang="ru-RU" sz="1200" kern="120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2 445 591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2 445 421,12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 выдана в полном объеме.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8702420"/>
                  </a:ext>
                </a:extLst>
              </a:tr>
              <a:tr h="641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2 445 591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2 445 421,12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771204"/>
                  </a:ext>
                </a:extLst>
              </a:tr>
              <a:tr h="4287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Предоставление</a:t>
                      </a:r>
                      <a:r>
                        <a:rPr lang="ru-RU" sz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субсидии МУП «Коммунсервис» </a:t>
                      </a:r>
                      <a:endParaRPr lang="ru-RU" sz="12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1 684 001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1 684 001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субсидии на создание материального резерва и на погашение задолженности за э/энергии приобретение цистерны 4 м3, на погашение задолженности по исполнительным листам и частичное погашение кредиторской задолженности для проведения коммуникаций на ФАП </a:t>
                      </a:r>
                      <a:r>
                        <a:rPr lang="ru-RU" sz="12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п.Окунево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061293"/>
                  </a:ext>
                </a:extLst>
              </a:tr>
              <a:tr h="905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1 684 001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1 684 001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642192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87585" y="188640"/>
          <a:ext cx="8604896" cy="6482611"/>
        </p:xfrm>
        <a:graphic>
          <a:graphicData uri="http://schemas.openxmlformats.org/drawingml/2006/table">
            <a:tbl>
              <a:tblPr/>
              <a:tblGrid>
                <a:gridCol w="425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2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0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1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0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7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787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0178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2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МУП «Коммунсервис» на создание материального резерва на погашение задолженности за э/энергию и на покупку цистерны </a:t>
                      </a:r>
                      <a:endParaRPr lang="ru-RU" sz="12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324 711,19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324 711,19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материального резерва на погашение задолженности за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э/энергию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03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324 711,19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324 711,19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41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3.1.2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МУП «Коммунсервис» на  погашение задолженности по исполнительным листам и частичное погашение кредиторской задолженности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1 359 289,81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1 359 289,31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задолженности по исполнительным листам и частичное погашение кредиторской задолженности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9983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1 359 289,81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1 359 289,31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2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МУП «Коммунсервис» для проведения коммуникаций ФАП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п.Окунево</a:t>
                      </a:r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49 450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49 450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коммуникаций ФАП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п.Окунево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52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49 450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49 450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02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МУП «Коммунсервис» на возмещение расходов по ремонту канализационного колодца, на замену глубинных насосов в пгт.Лебяжье, на ремонт по восстановлению водопроводной сети с.Красное, замену водопроводной трубы с.Красное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251 900,0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898,62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Возмещение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расходов по ремонту канализационного колодца,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замену глубинных насосов в пгт.Лебяжье, на ремонт по восстановлению водопроводной </a:t>
                      </a:r>
                      <a:endParaRPr lang="ru-RU" sz="12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сети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с.Красное, замену водопроводной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трубы в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с.Красное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1806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251 900,0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249 898,62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87585" y="188638"/>
          <a:ext cx="8532887" cy="6265591"/>
        </p:xfrm>
        <a:graphic>
          <a:graphicData uri="http://schemas.openxmlformats.org/drawingml/2006/table">
            <a:tbl>
              <a:tblPr/>
              <a:tblGrid>
                <a:gridCol w="416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7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1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11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59896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3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МУП «Коммунсервис» на возмещение расходов по приобретению насосов и материалов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118 237,38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116 236,00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Возмещение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расходов по приобретению насосов и материалов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2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237,38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116 236,00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230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3.5.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МУП «Коммунсервис» на  возмещение части затрат, по приобретению насосов, материалов и произведенных работ в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д.Кокорево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с.Лаж,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д.Комлево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545,00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236 377,00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озмещение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затрат, по приобретению насосов, материалов и произведенных работ в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д.Кокорево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с.Лаж,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д.Комлево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1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1642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234 545,00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236 377,00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3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3.6.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МУП «Коммунсервис» на  возмещение части затрат, по ремонту участка водопровода  д.Елизарово,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д.Окольники</a:t>
                      </a:r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225 695,00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225 695,00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Возмещение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затрат, по ремонту участка водопровода  д.Елизарово,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д.Окольники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87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225 695,00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225 695,00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9943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1 821 601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1 745 181,95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489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1 135 084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1 086 279,69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4241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686 517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658 902,20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57606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бюджетного процесса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1334877"/>
              </p:ext>
            </p:extLst>
          </p:nvPr>
        </p:nvGraphicFramePr>
        <p:xfrm>
          <a:off x="323528" y="1052736"/>
          <a:ext cx="8496944" cy="553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30944">
                <a:tc>
                  <a:txBody>
                    <a:bodyPr/>
                    <a:lstStyle/>
                    <a:p>
                      <a:pPr algn="just"/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 с  Бюджетным кодексом Российской Федерации  </a:t>
                      </a:r>
                      <a:r>
                        <a:rPr lang="ru-RU" sz="2200" b="1" u="sng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 </a:t>
                      </a:r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по: </a:t>
                      </a: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695575" indent="0" algn="r">
                        <a:buFontTx/>
                        <a:buNone/>
                      </a:pPr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68613" indent="0" algn="r">
                        <a:buFontTx/>
                        <a:buChar char="-"/>
                      </a:pPr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695575" indent="0" algn="r">
                        <a:buFontTx/>
                        <a:buNone/>
                      </a:pPr>
                      <a:r>
                        <a:rPr lang="ru-RU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Picture 2" descr="http://xn--h1aadcj4a9b.xn--p1ai/wp-content/uploads/byudzhetnyj-ko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28" y="3553734"/>
            <a:ext cx="2263080" cy="2112991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672275"/>
              </p:ext>
            </p:extLst>
          </p:nvPr>
        </p:nvGraphicFramePr>
        <p:xfrm>
          <a:off x="2811832" y="2773940"/>
          <a:ext cx="5792616" cy="367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составлению и рассмотрению проектов     бюджетов,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составлению и рассмотрению проектов     бюджетов,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утверждению и исполнению бюджетов,       контролю за их исполнением, 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 осуществлению бюджетного учета,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654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составлению, внешней проверке,    рассмотрению и утверждению         бюджетной отчетности.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31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87585" y="188639"/>
          <a:ext cx="8676902" cy="6480718"/>
        </p:xfrm>
        <a:graphic>
          <a:graphicData uri="http://schemas.openxmlformats.org/drawingml/2006/table">
            <a:tbl>
              <a:tblPr/>
              <a:tblGrid>
                <a:gridCol w="423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38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745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40422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4.1.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памятника войнам Великой отечественной войны , пос. Окунево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931 674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855 254,95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 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памятника войнам Великой отечественной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войны,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пос.Окунево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546 195,69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04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336 674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309 059,26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34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территории около памятника Неизвестному Солдату, с.Красное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865 427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865 427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Произведено обустройство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территории около памятника Неизвестному Солдату, с.Красное</a:t>
                      </a: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410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540 084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540 084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45501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325 343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325 353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7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 центральной площади, расположенной по адресу пгт.Лебяжье ул.Комарова, между д.1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д.13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не прошел конкурсный отбор в 2023 году.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запланированы на 2024 год.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4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4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0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4.4.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водопровода по ул.Солнечная д.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Михеевщина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не прошел конкурсный отбор в 2023 году.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запланированы на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год.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Произведена оплата ПСД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46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0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4.5.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 водопровода д.Индыгойка по ул.Школьная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не прошел конкурсный отбор в 2023 году.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 запланированы на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год.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Произведена оплата ПСД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46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87585" y="188639"/>
          <a:ext cx="8604896" cy="6391646"/>
        </p:xfrm>
        <a:graphic>
          <a:graphicData uri="http://schemas.openxmlformats.org/drawingml/2006/table">
            <a:tbl>
              <a:tblPr/>
              <a:tblGrid>
                <a:gridCol w="419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2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94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9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97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53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1828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5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4.6.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части водопровода с.Лаж по ул.Молодежная, Свободы, Лаптева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не прошел конкурсный отбор в 2023 году.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запланированы на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год.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Произведена оплата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ПСД.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095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29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программы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городской среды в населенных пунктах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2 401 450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2 401 449,73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Устройство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уличного освещения пешеходных зон ул.Комарова от ул.Октябрьской до ул.Производственная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пгт.Лебяжье</a:t>
                      </a:r>
                      <a:endParaRPr lang="ru-RU" sz="1200" kern="120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378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2 377 400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2 377 400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3784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24 050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24 049,73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0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схем газоснабжения 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622 000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Произведена разработка схем газоснабжения населенных пунктов</a:t>
                      </a: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4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615 780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4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6 220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0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судебного решения по разработке проекта санитарно-защитной зоны полигона ТБО пгт.Лебяжье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268 732,80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судебное решение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судебного решения по разработке проекта санитарно-защитной зоны полигона ТБО пгт.Лебяжье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68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268 732,580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0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самообложения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552 500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226 871,23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самообложения от населения и спонсоров</a:t>
                      </a: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5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552 500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226 871,23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87585" y="57174"/>
          <a:ext cx="8676902" cy="6490957"/>
        </p:xfrm>
        <a:graphic>
          <a:graphicData uri="http://schemas.openxmlformats.org/drawingml/2006/table">
            <a:tbl>
              <a:tblPr/>
              <a:tblGrid>
                <a:gridCol w="423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38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745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3641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2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8.1.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 уличного освещения, ремонт памятника и благоустройство </a:t>
                      </a:r>
                      <a:r>
                        <a:rPr lang="ru-RU" sz="1200" kern="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д.Гаврюшата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16 500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будут реализованы в 2024 году.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782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16 500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0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8.2.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Промывка водозаборной скважины на ул.Лаптева с.Лаж, замена труб в  водозаборной скважине ул.Зеленая с.Лаж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Произведена частичная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оплата работ по проекту.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Оставшиеся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будут реализованы в 2024 году.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71058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благоустройству с.Лаж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будут реализованы в 2024 году.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2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8.4.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с.Кузнецово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благоустройство территории кладбища с.Кузнецово.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8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8.5.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 территории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кладбища и уборка старых деревьев на территории кладбища с.Вотское, мероприятия по борьбе с борщевиком с.Вотское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будут реализованы в 2024 году.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44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8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8.6.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 павильона-накопителя питьевой воды в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д.Чупраки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будут реализованы в 2024 году.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27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287585" y="188639"/>
          <a:ext cx="8676902" cy="4553273"/>
        </p:xfrm>
        <a:graphic>
          <a:graphicData uri="http://schemas.openxmlformats.org/drawingml/2006/table">
            <a:tbl>
              <a:tblPr/>
              <a:tblGrid>
                <a:gridCol w="423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38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745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5422">
                <a:tc gridSpan="7">
                  <a:txBody>
                    <a:bodyPr/>
                    <a:lstStyle/>
                    <a:p>
                      <a:pPr algn="ctr" fontAlgn="ctr">
                        <a:tabLst>
                          <a:tab pos="4394200" algn="l"/>
                        </a:tabLs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7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8.7.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благоустройству </a:t>
                      </a:r>
                      <a:r>
                        <a:rPr lang="ru-RU" sz="1200" kern="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с.Мелянда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будут реализованы в 2024 году.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9232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4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8.8.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территории кладбища и ремонт забора кладбища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с.Ветошкино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75 871,23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kern="0" spc="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Приобретены материалы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реализации проекта.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Оставшиеся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будут реализованы в 2024 году.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7110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75 871,23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8.9.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территории кладбища с.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Боровково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обустройство подъездных путей к кладбищу с.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Боровково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 будут реализованы в 2024 году.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58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бюджет</a:t>
                      </a:r>
                      <a:endParaRPr lang="ru-RU" sz="12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«Развитие транспортной системы  Лебяжского муниципального округа», тыс.руб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>             </a:t>
            </a:r>
            <a:endParaRPr lang="ru-RU" sz="1800" dirty="0" smtClean="0"/>
          </a:p>
        </p:txBody>
      </p:sp>
      <p:graphicFrame>
        <p:nvGraphicFramePr>
          <p:cNvPr id="99" name="Содержимое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2119332"/>
              </p:ext>
            </p:extLst>
          </p:nvPr>
        </p:nvGraphicFramePr>
        <p:xfrm>
          <a:off x="351470" y="1340768"/>
          <a:ext cx="8513067" cy="504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2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8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4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20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7799">
                <a:tc>
                  <a:txBody>
                    <a:bodyPr/>
                    <a:lstStyle/>
                    <a:p>
                      <a:r>
                        <a:rPr lang="ru-RU" sz="185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значения, всего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38 500,9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34 668,9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4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автодорог общего пользования местного значения, в том числе: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17 921,9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5 859,4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32,7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3229249397"/>
                  </a:ext>
                </a:extLst>
              </a:tr>
              <a:tr h="583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5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ремонт автомобильной дороги ул.Красноармейская п.Лебяжье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11 016,6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74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ремонт автомобильной дороги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ул.Авиационная п.Лебяжье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901,1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901,1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4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ремонт</a:t>
                      </a:r>
                      <a:r>
                        <a:rPr lang="ru-RU" sz="185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автомобильной дороги ул.Некрасова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2 161,3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2 160,8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3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ремонт автомобильной дороги проезд с ул.Комарова на ул.Красноармейская п.Лебяжье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885,8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885,8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74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5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выполнение работ по ремонту и содержанию автомобильных дорог в населенных пунктах Лебяжского муниципального округа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2 227,6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1 182,3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53,1</a:t>
                      </a:r>
                      <a:endParaRPr lang="ru-RU" sz="18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61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DDEBEC32-4407-4900-B202-439DE354B963}" type="slidenum">
              <a:rPr lang="en-GB" altLang="ru-RU"/>
              <a:pPr>
                <a:defRPr/>
              </a:pPr>
              <a:t>44</a:t>
            </a:fld>
            <a:endParaRPr lang="en-GB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«Развитие транспортной системы  Лебяжского муниципального округа», тыс.руб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>             </a:t>
            </a:r>
            <a:endParaRPr lang="ru-RU" sz="1800" dirty="0" smtClean="0"/>
          </a:p>
        </p:txBody>
      </p:sp>
      <p:graphicFrame>
        <p:nvGraphicFramePr>
          <p:cNvPr id="99" name="Содержимое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2119332"/>
              </p:ext>
            </p:extLst>
          </p:nvPr>
        </p:nvGraphicFramePr>
        <p:xfrm>
          <a:off x="351470" y="1342642"/>
          <a:ext cx="8513067" cy="431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2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8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4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2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6912">
                <a:tc>
                  <a:txBody>
                    <a:bodyPr/>
                    <a:lstStyle/>
                    <a:p>
                      <a:r>
                        <a:rPr lang="ru-RU" sz="185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подвижного состава пассажирского транспорта общего пользования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4 665,0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4 665,0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56912">
                <a:tc>
                  <a:txBody>
                    <a:bodyPr/>
                    <a:lstStyle/>
                    <a:p>
                      <a:r>
                        <a:rPr lang="ru-RU" sz="185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компенсацию части затрат в связи с оказанием услуг по перевозке пассажиров на внутримуниципальных маршрутах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24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организации дорожного движения, схем дислокации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дорожных знаков на территории округа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3229249397"/>
                  </a:ext>
                </a:extLst>
              </a:tr>
              <a:tr h="4563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Страховка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автомобиля ГАЗЕЛЬ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NEXT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61 737,8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45 805,8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74,2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61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DDEBEC32-4407-4900-B202-439DE354B963}" type="slidenum">
              <a:rPr lang="en-GB" altLang="ru-RU"/>
              <a:pPr>
                <a:defRPr/>
              </a:pPr>
              <a:t>45</a:t>
            </a:fld>
            <a:endParaRPr lang="en-GB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699826"/>
              </p:ext>
            </p:extLst>
          </p:nvPr>
        </p:nvGraphicFramePr>
        <p:xfrm>
          <a:off x="179511" y="116631"/>
          <a:ext cx="8784974" cy="6469252"/>
        </p:xfrm>
        <a:graphic>
          <a:graphicData uri="http://schemas.openxmlformats.org/drawingml/2006/table">
            <a:tbl>
              <a:tblPr/>
              <a:tblGrid>
                <a:gridCol w="369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9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493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8012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М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транспортной  системы 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муниципального округа»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 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5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 транспортной системы Лебяжского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737 805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45 805 810,23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74,2%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51 975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37 329 301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71,8%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9 762 505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8 476 509,23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86,8%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5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38 500 898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34 668 871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90,1%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 протяженностью 366,576 км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35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31 632 200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27 991 833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88,5%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283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6 868 698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6 677 038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97,2%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0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них, вне границ населенных пунктов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32 527 450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28 695 517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88,2%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автодорог общего пользования местного значения, вне границ населенных пунктов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209,127 км</a:t>
                      </a:r>
                      <a:endParaRPr kumimoji="0" lang="ru-RU" sz="11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901 000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27 260 708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88,2%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303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1 626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1 434 809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128270" indent="0" algn="just">
                        <a:lnSpc>
                          <a:spcPct val="115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5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них, вне границ населенных пунктов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203 748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5 203 748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28270" indent="0" algn="ctr">
                        <a:lnSpc>
                          <a:spcPct val="115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в границах населенных пунктов 157,449 км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5 203 748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5 203 748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1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Осуществление  дорожной деятельности в отношении автомобильных дорог общего пользования местного значения, по исполнению соглашения отчетного финансового года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769 700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769 606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соглашения отчетного финансового года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188035"/>
                  </a:ext>
                </a:extLst>
              </a:tr>
              <a:tr h="353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731 200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731125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585914"/>
                  </a:ext>
                </a:extLst>
              </a:tr>
              <a:tr h="717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38 500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38 481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323451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5558135"/>
              </p:ext>
            </p:extLst>
          </p:nvPr>
        </p:nvGraphicFramePr>
        <p:xfrm>
          <a:off x="179512" y="174925"/>
          <a:ext cx="8784977" cy="6205653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5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20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6107">
                <a:tc gridSpan="7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транспортной  системы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50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1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100" b="1" i="0" u="none" strike="noStrike" dirty="0" smtClean="0">
                        <a:latin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Наименование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Результат реализации  (краткое описание)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252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автодорог общего пользования местного значения и сооружений на них, в границах населенных пунктов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17 921 907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5 859 420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32,7%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Ремонты автодорог Лебяжского муниципального округа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15 678 100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672 468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29,8%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2 243 807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1 186 952,20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52,9 %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636">
                <a:tc rowSpan="3">
                  <a:txBody>
                    <a:bodyPr/>
                    <a:lstStyle/>
                    <a:p>
                      <a:pPr marL="152400" marR="142240" indent="-1571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2400" marR="142240" indent="-1571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</a:t>
                      </a:r>
                    </a:p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ул. Красноармейская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11 016 636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120" marR="51435" indent="-19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ремонта не принят, в связи с некачественным производством ремонта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11 005 618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741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11 018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980">
                <a:tc rowSpan="3">
                  <a:txBody>
                    <a:bodyPr/>
                    <a:lstStyle/>
                    <a:p>
                      <a:pPr marL="153988" marR="142240" indent="-1603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1.2.2.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</a:t>
                      </a:r>
                    </a:p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ул. Авиационная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901 094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901 085,53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ул. Авиационная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900 186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900 184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901,53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99,3%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291">
                <a:tc rowSpan="3">
                  <a:txBody>
                    <a:bodyPr/>
                    <a:lstStyle/>
                    <a:p>
                      <a:pPr marL="153988" marR="142240" indent="-1603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1.2.3.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</a:t>
                      </a:r>
                    </a:p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ул. Мелиораторов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729 478</a:t>
                      </a:r>
                      <a:endParaRPr lang="ru-RU" sz="1100" b="1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729 471,91</a:t>
                      </a:r>
                      <a:endParaRPr lang="ru-RU" sz="11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99,9%</a:t>
                      </a:r>
                      <a:endParaRPr lang="ru-RU" sz="11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</a:t>
                      </a:r>
                    </a:p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ул. Мелиораторов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0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</a:t>
                      </a:r>
                      <a:endParaRPr lang="ru-RU" sz="1100" spc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728 743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728 742</a:t>
                      </a:r>
                      <a:endParaRPr lang="ru-RU" sz="11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99,9%</a:t>
                      </a:r>
                      <a:endParaRPr lang="ru-RU" sz="11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4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spc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735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729,91</a:t>
                      </a:r>
                      <a:endParaRPr lang="ru-RU" sz="11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99,3%</a:t>
                      </a:r>
                      <a:endParaRPr lang="ru-RU" sz="11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5636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1.2.4.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</a:t>
                      </a:r>
                    </a:p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ул. Некрасова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2 161 337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2 160 841,93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</a:t>
                      </a:r>
                    </a:p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ул. Некрасова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087893"/>
                  </a:ext>
                </a:extLst>
              </a:tr>
              <a:tr h="335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2 158 688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2 158 681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8418052"/>
                  </a:ext>
                </a:extLst>
              </a:tr>
              <a:tr h="335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2 649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2 160,93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81,6%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3491156"/>
              </p:ext>
            </p:extLst>
          </p:nvPr>
        </p:nvGraphicFramePr>
        <p:xfrm>
          <a:off x="214282" y="188640"/>
          <a:ext cx="8784976" cy="6192688"/>
        </p:xfrm>
        <a:graphic>
          <a:graphicData uri="http://schemas.openxmlformats.org/drawingml/2006/table">
            <a:tbl>
              <a:tblPr/>
              <a:tblGrid>
                <a:gridCol w="493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6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779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7702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 системы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Лебяжского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</a:t>
                      </a: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578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1.2.5.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проезд с ул. Комарова на ул. Красноармейская </a:t>
                      </a:r>
                      <a:r>
                        <a:rPr lang="ru-RU" sz="1100" spc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885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775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885 747,41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автомобильной дороги проезд с ул. Комарова на ул. Красноармейская </a:t>
                      </a:r>
                      <a:r>
                        <a:rPr lang="ru-RU" sz="1100" spc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884 865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884 861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886,41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97,4%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194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1.2.6.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работ по ремонту и содержанию автомобильных дорог в населенных пунктах </a:t>
                      </a:r>
                      <a:r>
                        <a:rPr lang="ru-RU" sz="1100" spc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МО, в границах населенных пунктов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2 227 587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1 182 273,42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53,1%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к ремонту и ремонты автодорог Лебяжского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5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2 227 587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1 182 273,42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53,1%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448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работ по повышению безопасности дорожного движения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49 680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99,4%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4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49 680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99,4%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644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1.3.1.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 проекта организации дорожного движения, схем дислокации дорожных знаков на территории Лебяжского МО</a:t>
                      </a: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49 680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99,4%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проекта организации дорожного движения,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схем дисклокации дорожных знаков на автодорогу Лебяжье-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Красное-Приверх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территории Лебяжского  МО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140429"/>
                  </a:ext>
                </a:extLst>
              </a:tr>
              <a:tr h="860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680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99,4%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435954"/>
                  </a:ext>
                </a:extLst>
              </a:tr>
              <a:tr h="414529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Субсидия на компенсацию части затрат в связи с оказанием услуг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перевозке пассажиров на маршрутах, включенных в реестр социальных маршрутов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предоставленной субсидии сохранены автобусные маршруты на территории Лебяжского МО.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628113"/>
                  </a:ext>
                </a:extLst>
              </a:tr>
              <a:tr h="496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917395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6950415"/>
              </p:ext>
            </p:extLst>
          </p:nvPr>
        </p:nvGraphicFramePr>
        <p:xfrm>
          <a:off x="285720" y="285728"/>
          <a:ext cx="8606190" cy="3884704"/>
        </p:xfrm>
        <a:graphic>
          <a:graphicData uri="http://schemas.openxmlformats.org/drawingml/2006/table">
            <a:tbl>
              <a:tblPr/>
              <a:tblGrid>
                <a:gridCol w="483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6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1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5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68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858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Муниципальная  программа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транспортной  системы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68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Страховка автобуса ГАЗЕЛЬ 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12 839,03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25,7%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" marR="4826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Страховка автобуса ГАЗЕЛЬ 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095">
                <a:tc vMerge="1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12 839,03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25,7%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endParaRPr lang="ru-RU" sz="105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868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1.6.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1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подвижного состава пассажирского транспорта общего пользования  за счет специальных казначейских кредитов</a:t>
                      </a: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4 665 000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4 665 000 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автобуса ГАЗЕЛЬ </a:t>
                      </a:r>
                      <a:r>
                        <a:rPr lang="en-US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NEXT</a:t>
                      </a: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4 665 000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4 665 000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403648" cy="126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94297"/>
            <a:ext cx="83058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4762801"/>
              </p:ext>
            </p:extLst>
          </p:nvPr>
        </p:nvGraphicFramePr>
        <p:xfrm>
          <a:off x="419100" y="1196752"/>
          <a:ext cx="8305800" cy="502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Глава Лебяжского муниципального округа;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14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Лебяжского муниципального округа 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 Лебяжского муниципального округа Кировской области;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Центральный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 РФ, его структурные  подразделения;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кредитные организации;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Федерального казначейства;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муниципального финансового контроля;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контрольно-счетная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комиссия Лебяжского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Лебяжского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575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главные администраторы  (администраторы) доходов бюджета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575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главные распорядители (распорядители) средств бюджета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571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получатели средств бюджета муниципального округа.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395768" cy="1224136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агропромышленного </a:t>
            </a:r>
            <a:b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комплекса Лебяжского </a:t>
            </a:r>
            <a:b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округа»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5514170"/>
              </p:ext>
            </p:extLst>
          </p:nvPr>
        </p:nvGraphicFramePr>
        <p:xfrm>
          <a:off x="251520" y="1526348"/>
          <a:ext cx="8675688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D38C18-CD58-4370-8A4F-FE30EAEC239D}" type="slidenum">
              <a:rPr lang="ru-RU"/>
              <a:pPr>
                <a:defRPr/>
              </a:pPr>
              <a:t>50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40360" cy="149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154728"/>
              </p:ext>
            </p:extLst>
          </p:nvPr>
        </p:nvGraphicFramePr>
        <p:xfrm>
          <a:off x="323529" y="332656"/>
          <a:ext cx="8424936" cy="6045969"/>
        </p:xfrm>
        <a:graphic>
          <a:graphicData uri="http://schemas.openxmlformats.org/drawingml/2006/table">
            <a:tbl>
              <a:tblPr/>
              <a:tblGrid>
                <a:gridCol w="323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5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8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7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594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«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Развитие агропромышленного </a:t>
                      </a:r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комплекса 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</a:t>
                      </a:r>
                    </a:p>
                    <a:p>
                      <a:pPr algn="r" fontAlgn="ctr"/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6796" marR="6796" marT="6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Источники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финансирования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0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 программа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агропромышленного комплекса Лебяжского муниципального округа»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509 230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509 216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50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24 270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24 263,21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99,9%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427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484 960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484 952,79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5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Мероприятие «возмещение части процентной ставки по инвестиционным кредитам (займам) в агропромышленном комплексе»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34 230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34 216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99,9%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5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24 270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24 263,21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99,9%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71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9 960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9 952,79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99,9%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9708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Получателями субсидии являются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ООО «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Лебяжское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«выполнение 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государственных полномочий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области по поддержке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сельскохозяйственного производства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(на выполнение управленческих функций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475 000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475 000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3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475 000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475 000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100%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73435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январь-декабрь выплачена зарплата специалистам сектора, за содержание имущества (аренда помещения, услуги связи)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s://pp.userapi.com/c851120/v851120074/2262a/xVs0ojYG89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500174"/>
          </a:xfrm>
        </p:spPr>
        <p:txBody>
          <a:bodyPr>
            <a:noAutofit/>
          </a:bodyPr>
          <a:lstStyle/>
          <a:p>
            <a:pPr algn="r"/>
            <a:r>
              <a:rPr lang="ru-RU" sz="2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br>
              <a:rPr lang="ru-RU" sz="2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«Управление муниципальным имуществом муниципального </a:t>
            </a:r>
            <a:br>
              <a:rPr lang="ru-RU" sz="2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Лебяжский муниципального округа»</a:t>
            </a:r>
            <a:br>
              <a:rPr lang="ru-RU" sz="2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1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95536" y="2132856"/>
            <a:ext cx="842493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Проведена работа по разработке схем теплоснабжения  и водоснабжения – 568,9 тыс.руб.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5" name="Рисунок 14" descr="https://avatars.mds.yandex.net/get-pdb/1649258/9a8cf65a-acd7-46f9-88ee-46c7f4c54241/or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124744"/>
            <a:ext cx="8424936" cy="7200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собственностью,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1 016,2 тыс.руб. , в том числе: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aqualux.od.ua/wp-content/uploads/2018/08/402760991_w640_h640_biuro_projektowe_geo_bak-1024x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88840" y="1052736"/>
            <a:ext cx="2520280" cy="13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 rot="10800000" flipV="1">
            <a:off x="539552" y="4653136"/>
            <a:ext cx="8352928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Межевание земельных участков  - 64,9 тыс.руб.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395536" y="2924944"/>
            <a:ext cx="8424936" cy="5760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инвентаризация муниципального имущества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176,4 тыс.руб.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539552" y="6165304"/>
            <a:ext cx="8352928" cy="43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Снос объектов капитального строительства- 35,0 тыс.руб тыс.руб.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467544" y="3645024"/>
            <a:ext cx="8424936" cy="8640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фонда капитального ремонта имущества многоквартирных домов, находящегося в  муниципальной собственности – 64,9 тыс.руб.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539552" y="5157192"/>
            <a:ext cx="8361312" cy="8640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применения независимой оценки объектов, предоставляемых на конкурсной основе в аренду, приватизацию и др.цели - 64,9 тыс.руб.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724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731688"/>
              </p:ext>
            </p:extLst>
          </p:nvPr>
        </p:nvGraphicFramePr>
        <p:xfrm>
          <a:off x="107505" y="-99393"/>
          <a:ext cx="8813156" cy="6720369"/>
        </p:xfrm>
        <a:graphic>
          <a:graphicData uri="http://schemas.openxmlformats.org/drawingml/2006/table">
            <a:tbl>
              <a:tblPr/>
              <a:tblGrid>
                <a:gridCol w="364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2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8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85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669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24137">
                <a:tc gridSpan="7">
                  <a:txBody>
                    <a:bodyPr/>
                    <a:lstStyle/>
                    <a:p>
                      <a:pPr marL="95250" indent="0" algn="ctr" fontAlgn="ctr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  </a:t>
                      </a:r>
                    </a:p>
                    <a:p>
                      <a:pPr marL="95250" indent="0" algn="ctr" fontAlgn="ctr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«Управление муниципальным имуществом муниципального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образования  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Лебяжский муниципальный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округ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Кировской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области»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8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4 077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3 374,6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83,0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1 531,2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1 531,2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2 545,8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1 843,1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учета муниципального имущества МО, в том числе с применением программных средств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реестра муниципального имущества, внесение изменений и дополнений осуществляется на постоянной основе; приобретен ПК «Реестр муниципального имущества», «Аренда и продажа земли»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207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70 000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70 000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8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 и предоставление имущества и земельных участков во временное пользование, организация и проведение торгов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результатам проведения торгов : заключено 3 договора купли-продажи  земельных участков;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договоров аренды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договора купли-продажи муниципального имущества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6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9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применение независимой оценки объектов, предоставляемых на конкурсной основе в аренду, приватизацию и другие цели 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30 500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30 500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проведена оценка рыночной стоимости строительных материалов от разборки здания Дома культуры Кировская обл., Лебяжский район, д.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Михеевщина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для продажи; оценка одного квадратного метра аренды помещений в административного здания и гаража по адресу: пгт Лебяжье, ул. Комсомольская, д. 5; оценка рыночной стоимости строительных материалов от разборки здания культурно-спортивного комплекса Кировская обл.,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с.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Мелянда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Сельская, д. 10 - для продажи; оценка рыночной стоимости права временного владения и пользования тепловой сети пгт Лебяжье; определение рыночной стоимости размера права временного владения и пользования трактора колесного Т-150К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77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30 500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30 500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103" cy="63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6161995"/>
              </p:ext>
            </p:extLst>
          </p:nvPr>
        </p:nvGraphicFramePr>
        <p:xfrm>
          <a:off x="251522" y="280326"/>
          <a:ext cx="8496942" cy="6009047"/>
        </p:xfrm>
        <a:graphic>
          <a:graphicData uri="http://schemas.openxmlformats.org/drawingml/2006/table">
            <a:tbl>
              <a:tblPr/>
              <a:tblGrid>
                <a:gridCol w="292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3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2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20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409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3944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 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«Управление муниципальным имуществом муниципального образования   Лебяжский муниципальный округ Кировской области»</a:t>
                      </a:r>
                    </a:p>
                    <a:p>
                      <a:pPr algn="r" fontAlgn="ctr"/>
                      <a:endParaRPr lang="ru-RU" sz="1100" b="1" i="0" u="none" strike="noStrike" dirty="0" smtClean="0">
                        <a:latin typeface="Times New Roman"/>
                      </a:endParaRPr>
                    </a:p>
                  </a:txBody>
                  <a:tcPr marL="2715" marR="2715" marT="2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Публикация информационных сообщений о предоставлении муниципального имущества и земельных участков в собственность и аренду, проведении торгов, прочих объявлений, связанных с управлением имуществом и земельными участками, в средствах массовой информации, а также в информационно-телекоммуникационной сети «Интернет»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всего        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35 388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35 434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опубликованы извещения: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 начале проведения комплексных кадастровых работ - 3(три) извещения;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о проведении государственной кадастровой оценки -1 извещение;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- 3 извещения о проведении согласительной комиссии по вопросу согласования местоположения границ земельных участков, в отношении которых проводятся комплексные кадастровые работы.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Ежеквартально на сайте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 публикуются перечни муниципального имущества предлагаемого для предоставления в аренду или продажи, а также извещения о проведении торгов на право заключения договоров аренды или продажи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35 388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35 434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Межевание земельных участков</a:t>
                      </a:r>
                      <a:endParaRPr lang="ru-RU" sz="1100" b="0" i="0" u="none" strike="noStrike" kern="0" spc="-1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272 000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234 620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86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Выполнены кадастровые работы по межеванию и постановке на кадастровый учет земельных участков, занятых городскими лесами;  сформирован  - 1 з/у под скважиной д. Окольники; 1 земельный участок – памятник с. Красное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272 000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234 620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86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претензионной работы, рассылка писем, претензий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рассылка уведомлений, счётов-фактур, квитанций,    направлено 17 претензий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084082"/>
                  </a:ext>
                </a:extLst>
              </a:tr>
              <a:tr h="36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5632"/>
                  </a:ext>
                </a:extLst>
              </a:tr>
            </a:tbl>
          </a:graphicData>
        </a:graphic>
      </p:graphicFrame>
      <p:pic>
        <p:nvPicPr>
          <p:cNvPr id="5" name="Рисунок 4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2" cy="83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6181976"/>
              </p:ext>
            </p:extLst>
          </p:nvPr>
        </p:nvGraphicFramePr>
        <p:xfrm>
          <a:off x="251521" y="260648"/>
          <a:ext cx="8568950" cy="6413874"/>
        </p:xfrm>
        <a:graphic>
          <a:graphicData uri="http://schemas.openxmlformats.org/drawingml/2006/table">
            <a:tbl>
              <a:tblPr/>
              <a:tblGrid>
                <a:gridCol w="375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2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9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9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4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850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16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«Управление муниципальным имуществом муниципального образования   Лебяжский муниципальный округ Кировской области</a:t>
                      </a:r>
                    </a:p>
                  </a:txBody>
                  <a:tcPr marL="2179" marR="2179" marT="2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фонда капитального ремонта общего имущества многоквартирных домов путем перечисления взносов на капитальный ремонт общего имущества в многоквартирных домов и организации капитального ремонта общего имущества многоквартирных домов в отношении помещений (квартир) в многоквартирных домах, находящихся в муниципальной собственности муниципального образования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Лебяжский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муниципальный округ Кировской области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69 848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69 848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Оплата взносов на капитальный ремонт общего имущества многоквартирных домов за квартиры, находящихся в собственности МО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 и расположенных в многоквартирных домах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Взносы за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январь- декабрь оплачены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01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69 848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69 848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latin typeface="Times New Roman"/>
                        </a:rPr>
                        <a:t>8.</a:t>
                      </a:r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проверок использования муниципального имущества муниципального образования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 Кировской области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50" b="1" i="0" u="none" strike="noStrike" dirty="0" smtClean="0">
                          <a:latin typeface="Times New Roman"/>
                        </a:rPr>
                        <a:t>всего</a:t>
                      </a:r>
                      <a:endParaRPr lang="ru-RU" sz="115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ru-RU" sz="115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ru-RU" sz="115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ru-RU" sz="115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Проведена проверка  использования 10 жилых помещений  муниципального специализированного жилого фонда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658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latin typeface="Times New Roman"/>
                        </a:rPr>
                        <a:t>9.</a:t>
                      </a:r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взаимодействие с Управлением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Кировской области, ФФГБУ «ФКП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по Кировской области и другими организациями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межведомственного взаимодействия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21 000 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продлена программа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ТехноКад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муниципалитет на 2022 год, для взаимодействия администрации с кадастровой палатой 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Росреестром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0486"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21 000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1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2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latin typeface="Times New Roman"/>
                        </a:rPr>
                        <a:t>10.</a:t>
                      </a:r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имущества и земельных участков в муниципальную собственность муниципального образования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 Кировской области, в том числе предоставление из местного бюджета бюджетных инвестиций в объекты муниципальной собственности и субсидий на осуществление капитальных вложений в объекты муниципальной собственности или приобретение объектов недвижимого и движимого имущества в муниципальную собственность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1 225 192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1 219 646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99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Приобретены: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Коммутаторы, сервер, автомобиль ВАЗ  LADA GRANTA, бытовые приборы, мебель (столы, стулья), канцтовары, компьютер (системный блок), МФУ-принтеры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8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1 225 192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1 225 192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3358038"/>
              </p:ext>
            </p:extLst>
          </p:nvPr>
        </p:nvGraphicFramePr>
        <p:xfrm>
          <a:off x="251520" y="260648"/>
          <a:ext cx="8568952" cy="6323034"/>
        </p:xfrm>
        <a:graphic>
          <a:graphicData uri="http://schemas.openxmlformats.org/drawingml/2006/table">
            <a:tbl>
              <a:tblPr/>
              <a:tblGrid>
                <a:gridCol w="375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4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8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2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16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285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894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«Управление муниципальным имуществом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образования   Лебяжский муниципальный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 Кировской области</a:t>
                      </a:r>
                    </a:p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179" marR="2179" marT="2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11.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сохранности муниципального имущества, составляющего казну муниципального образования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округ, на период до передачи в оперативное управление, хозяйственное ведение, аренду или приватизацию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9 910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9 910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Произведена промывка 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опрессовка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отопления муниципального жилья по ул. Производственная, д.2, кв.1. ул. Кооперативная, д.11, кв. 1, 2, 7, 8, 9, 11, 12,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ул.Комарова д. 22а, кв.1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9 910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910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комплексных кадастровых работ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1 611 900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1 611 244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комплексных кадастровых работ на территории МО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 на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расположенных в 36 кадастровых кварталах (всего 2793 объекта). Заключены 4 (четыре) муниципальных контракта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1 531 200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1 531 200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80 700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80 044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5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расходов, связанных с приватизацией муниципального имущества, по уплате налога на добавленную стоимость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123 000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56 667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уплата НДС от продажи муниципального имущества:  строительных материалов от разборки здания Дома культуры Кировская обл.,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д.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Михеевщина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Производственная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6775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123 000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667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5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содержание муниципального жилья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598 200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12 402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 кирпич шамотный 80 шт., дверцы топочные, железо оцинкованное для ремонта печи в муниципальной квартире по адресу: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Лебяжье, ул.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Путинцева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д.3, кв.9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6775"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598 200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12 402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1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6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расходов, по уплате налога на землю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10 107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4 331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оплачен налог на землю по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/у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Лебяжье, ул. Коммуны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3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10 107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12 402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8688"/>
            <a:ext cx="1117358" cy="6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21602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муниципального  управления Лебяжского муниципального округа»</a:t>
            </a:r>
            <a:endParaRPr lang="ru-RU" sz="2400" b="1" cap="none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254156"/>
              </p:ext>
            </p:extLst>
          </p:nvPr>
        </p:nvGraphicFramePr>
        <p:xfrm>
          <a:off x="251520" y="1052736"/>
          <a:ext cx="8640960" cy="560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88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деятельности ОМСУ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41 544,8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40 144,6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68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хозяйственной деятельности (МКУ СХТО)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9 025,9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8 174,7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18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2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Доплаты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пенсиям муниципальным служащим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3 347,4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3 307,5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26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кадрового потенциала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337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дополнительной меры социальной поддержки для членов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семей военнослужащих, связанной с обеспечением и доставкой топлива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1 614,6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1 614,6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13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на выполнение государственных  полномочий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осуществление первичного воинского учета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316,5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315,5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составление  списков присяжных заседателей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ведение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архивного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56 022,7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53 731,4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777220"/>
              </p:ext>
            </p:extLst>
          </p:nvPr>
        </p:nvGraphicFramePr>
        <p:xfrm>
          <a:off x="251518" y="188640"/>
          <a:ext cx="8669144" cy="6601822"/>
        </p:xfrm>
        <a:graphic>
          <a:graphicData uri="http://schemas.openxmlformats.org/drawingml/2006/table">
            <a:tbl>
              <a:tblPr/>
              <a:tblGrid>
                <a:gridCol w="325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3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6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9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97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047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5795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               </a:t>
                      </a:r>
                    </a:p>
                  </a:txBody>
                  <a:tcPr marL="2944" marR="2944" marT="29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                        Наименование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8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1.</a:t>
                      </a:r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муниципального управления Лебяжского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A"/>
                          </a:solidFill>
                          <a:latin typeface="Times New Roman"/>
                        </a:rPr>
                        <a:t>всего  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55 022 679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53 731 447,64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95,9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2550" indent="0" algn="just" fontAlgn="ctr"/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Федеральный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288 900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288 900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Областной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11 995 431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11 995422 ,46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Местный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43 738 348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41 447 125,18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94,8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6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1.1.</a:t>
                      </a:r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деятельности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округа, в том числе   финансового управления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округа, управления по культуре, физкультуре и делам молодежи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округа, управления образования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  <a:endParaRPr lang="ru-RU" sz="1100" b="1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41 544 760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r>
                        <a:rPr lang="ru-RU" sz="1100" b="1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144 606 61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96,6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Органы местного самоуправления округа функционируют в штатном режиме. Своевременно выплачивается заработная плата, налоги, социальные выплаты; оплачиваются командировочные расходы, услуги связи, доступ к сети Интернет, справочно-правовой системе 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КонсультантПлюс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информационным системам и программным комплексам, необходимым для работы специалистов. Обслуживается оргтехника, служебные автомобили.  Проведен интернет 7 специалистам по работе с населением. Разрабатывается нормативная база, необходимая для деятельности ОМСУ округа.  Отсутствуют нормативные правовые акты, признанные противоречащими   законодательству   решением суда и не приведенные  в соответствие в течение установленного   законодательством срока. Своевременно рассматривались обращения  граждан, большая часть – с выездом на место. Обращения, рассмотренные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нарушением сроков, установленных законодательством, отсутствуют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8 993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421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8 993 421,46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6441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 smtClean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32 551 339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31 151 185,15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95,7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Рисунок 3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608"/>
            <a:ext cx="1440160" cy="10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581815"/>
              </p:ext>
            </p:extLst>
          </p:nvPr>
        </p:nvGraphicFramePr>
        <p:xfrm>
          <a:off x="142844" y="124345"/>
          <a:ext cx="8858312" cy="5894156"/>
        </p:xfrm>
        <a:graphic>
          <a:graphicData uri="http://schemas.openxmlformats.org/drawingml/2006/table">
            <a:tbl>
              <a:tblPr/>
              <a:tblGrid>
                <a:gridCol w="44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770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23233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163"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1.2.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Arial"/>
                          <a:cs typeface="Times New Roman"/>
                        </a:rPr>
                        <a:t>О</a:t>
                      </a:r>
                      <a:r>
                        <a:rPr lang="ru-RU" sz="1200" kern="50" dirty="0" smtClean="0">
                          <a:latin typeface="Times New Roman"/>
                          <a:ea typeface="Arial"/>
                          <a:cs typeface="Times New Roman"/>
                        </a:rPr>
                        <a:t>беспечение  </a:t>
                      </a:r>
                      <a:r>
                        <a:rPr lang="ru-RU" sz="1200" kern="50" dirty="0">
                          <a:latin typeface="Times New Roman"/>
                          <a:ea typeface="Arial"/>
                          <a:cs typeface="Times New Roman"/>
                        </a:rPr>
                        <a:t>хозяйственной деятельности администрации Лебяжского муниципального округа</a:t>
                      </a:r>
                      <a:endParaRPr lang="ru-RU" sz="1000" kern="50" dirty="0">
                        <a:latin typeface="Courier New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всего  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9 025 863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200" b="1" kern="50" baseline="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174 736,19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Штат учреждения укомплектован кадрами. Служба обслуживает здания администрации округа в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Лебяжье, в сельских населенных пунктах, где работают специалисты; здание специального жилого дома для одиноких граждан  в д.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Михеевщина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Отремонтированы помещения администрации в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д.Кокорево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крыша здания гаража в пгт.Лебяжье, отремонтирован 1 кабинет.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подготовка к зимнему периоду, закуплены дрова для отопительного сезона 2023-2024 гг.. Специалист д.Индыгойка переведен в здание школы. Отремонтирован кабинет специалиста по работе с населением Вотской сельской территории.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50" dirty="0">
                        <a:latin typeface="Courier New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2 887 000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2 887 000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5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6 138 863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5 287 736,19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86,1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9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кадрового потенциала муниципального управления. Повышение квалификации лиц, замещающих муниципальные должности и должности муниципальной службы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106 110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106 100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соглашение с министерством внутренней политики о выделении субсидии на повышение квалификации муниципальным служащим и главы МО. В рамках соглашения обучение прошли 9 специалистов. На средства местного бюджета повысили квалификацию 9 сотрудников администрации.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2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59 310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59 301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19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Местный бюджет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46 800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46799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Рисунок 3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184"/>
            <a:ext cx="1620844" cy="9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96288" y="6357938"/>
            <a:ext cx="604868" cy="2857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0DA32B57-6535-4B6A-A9EF-9088ECF93372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6222111"/>
              </p:ext>
            </p:extLst>
          </p:nvPr>
        </p:nvGraphicFramePr>
        <p:xfrm>
          <a:off x="214282" y="1428736"/>
          <a:ext cx="850112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286125" y="0"/>
            <a:ext cx="560635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FFFF"/>
                </a:solidFill>
              </a:rPr>
              <a:t>.</a:t>
            </a:r>
            <a:endParaRPr lang="ru-RU" sz="2200" b="1" dirty="0">
              <a:solidFill>
                <a:srgbClr val="00FFFF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млн.руб.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im1-tub-ru.yandex.net/i?id=7e69bb5f54c69403ca067c35be693999&amp;n=33&amp;h=215&amp;w=3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8640"/>
            <a:ext cx="2125470" cy="12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8532860"/>
              </p:ext>
            </p:extLst>
          </p:nvPr>
        </p:nvGraphicFramePr>
        <p:xfrm>
          <a:off x="323528" y="255602"/>
          <a:ext cx="8568952" cy="5926470"/>
        </p:xfrm>
        <a:graphic>
          <a:graphicData uri="http://schemas.openxmlformats.org/drawingml/2006/table">
            <a:tbl>
              <a:tblPr/>
              <a:tblGrid>
                <a:gridCol w="49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4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9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136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5378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 2023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Факт </a:t>
                      </a:r>
                      <a:endParaRPr lang="ru-RU" sz="105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9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списков присяжных заседателей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Сформированы,</a:t>
                      </a:r>
                      <a:r>
                        <a:rPr lang="ru-RU" sz="105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опубликованы в СМИ списки кандидатов в присяжные заседатели для Центрального окружного военного суда и Пермского гарнизонного суда 2023-2027 годы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0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архивного дела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55 700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55 700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Увеличено  количество архивных документов, включенных в электронные описи на 216 единиц хранения</a:t>
                      </a:r>
                      <a:r>
                        <a:rPr lang="ru-RU" sz="105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описей – на 13. Своевременно подготовлены ответы на 1012 запросов. Принято на хранение 478 дел., в т.ч.36 – от областных организаций. Приобретен системный блок, отремонтирован принтер.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55"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050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55 700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55 700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8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пенсии за выслугу лет лицам, замещавшим муниципальные должности муниципальной службы и замещавшим выборные муниципальные должности</a:t>
                      </a:r>
                      <a:endParaRPr lang="ru-RU" sz="105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3 347 438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3 307 498,55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Пенсия за выслугу лет лицам, замещавшим должности муниципальной службы; доплата к пенсии  лицам, замещавшим муниципальные должности, выплачиваются своевременно, в полном объёме.</a:t>
                      </a: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876127"/>
                  </a:ext>
                </a:extLst>
              </a:tr>
              <a:tr h="922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3 347 438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3 307 498,55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842779"/>
                  </a:ext>
                </a:extLst>
              </a:tr>
              <a:tr h="5867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 долгом Лебяжского муниципального округа</a:t>
                      </a:r>
                      <a:endParaRPr lang="ru-RU" sz="105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50" b="0" kern="50" baseline="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Обеспечены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соблюдения ограничения  объема муниципального долга.</a:t>
                      </a:r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450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476828" cy="11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8200844"/>
              </p:ext>
            </p:extLst>
          </p:nvPr>
        </p:nvGraphicFramePr>
        <p:xfrm>
          <a:off x="179511" y="-36122"/>
          <a:ext cx="8712968" cy="6705483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8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7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65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08042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             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 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endParaRPr lang="ru-RU" sz="11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6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1.10.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SimSun"/>
                          <a:cs typeface="Mangal"/>
                        </a:rPr>
                        <a:t>Осуществление первичного воинского учёта на территории, где отсутствуют воинские комиссариаты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316 508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316 506,29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Выплачивается заработная плата эксперту по воинскому учёту. Весенняя и осенняя призывные кампании прошли успешно,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  </a:t>
                      </a: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призыву выполнен. Проводилась сверка данных военнослужащих. Служить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 контракту отправлено 28 жителей района.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</a:t>
                      </a:r>
                      <a:r>
                        <a:rPr lang="ru-RU" sz="1100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282 200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282 200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1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34 308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34 306,29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09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1.11.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механизма противодействия коррупции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Разработан план противодействия коррупции, 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ежеквартально проводились заседания комиссии. Муниципальными служащими своевременно  предоставлены сведения о доходах, расходах и обязательствах имущественного характера , об адресах сайтов; составлены профили должностных лиц, в должностные обязанности которых входит участие в проведении закупок товаров. В целях выявления конфликта интересов проводится проверка </a:t>
                      </a:r>
                      <a:r>
                        <a:rPr lang="ru-RU" sz="1100" kern="50" baseline="0" dirty="0" err="1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аффилированности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муниципальных служащих с коммерческими организациями. Все сведения анализируются. Постоянно актуализируется нормативная база, разработаны карты коррупционных рисков муниципальных служащих.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93499"/>
                  </a:ext>
                </a:extLst>
              </a:tr>
              <a:tr h="2539873"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406239"/>
                  </a:ext>
                </a:extLst>
              </a:tr>
              <a:tr h="5750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1.13.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дополнительной меры социальной поддержки для членов семей военнослужащих, связанной с обеспечением и доставкой твердого топлива (дров, разделанных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1 614 600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1 614 600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Заключено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 контракта на поставку дров для 66 семей. Контракты исполнены в полном объеме. Все семьи, подавшие заявления на меру социальной поддержки в  2023 году, дровами обеспечены.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99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100" kern="50" baseline="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1 614 600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1 614 600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2852"/>
            <a:ext cx="1224136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7890244"/>
              </p:ext>
            </p:extLst>
          </p:nvPr>
        </p:nvGraphicFramePr>
        <p:xfrm>
          <a:off x="1619672" y="1"/>
          <a:ext cx="7272810" cy="1628800"/>
        </p:xfrm>
        <a:graphic>
          <a:graphicData uri="http://schemas.openxmlformats.org/drawingml/2006/table">
            <a:tbl>
              <a:tblPr/>
              <a:tblGrid>
                <a:gridCol w="727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28800">
                <a:tc>
                  <a:txBody>
                    <a:bodyPr/>
                    <a:lstStyle/>
                    <a:p>
                      <a:pPr marL="182563" indent="-182563"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182563" marR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«Поддержка и развитие малого и среднего предпринимательства Лебяжского муниципального округа»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3976303"/>
              </p:ext>
            </p:extLst>
          </p:nvPr>
        </p:nvGraphicFramePr>
        <p:xfrm>
          <a:off x="539551" y="1556791"/>
          <a:ext cx="8136905" cy="4775887"/>
        </p:xfrm>
        <a:graphic>
          <a:graphicData uri="http://schemas.openxmlformats.org/drawingml/2006/table">
            <a:tbl>
              <a:tblPr/>
              <a:tblGrid>
                <a:gridCol w="423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6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14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903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8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241">
                <a:tc rowSpan="2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"Поддержка и развитие малого и среднего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предпринимательства Лебяжского муниципального округа»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67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Сотрудничество со средствами массовой информации по вопросам поддержки и развития предпринимательства,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положительного имиджа малого и среднего бизнеса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t">
                        <a:spcBef>
                          <a:spcPts val="0"/>
                        </a:spcBef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формирования положительного имиджа малого бизнеса в районной газете «Знамя Октября» размещено 16 публикаций, на сайте муниципального образования и в VK –  32 публикаций. Был организован концерт ко дню российского предпринимательства, вручено 10 памятных подарков и благодарственных писем.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дню  Предпринимателя в районной газете «Знамя Октября» были подготовлены ряд статей о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Лебяжских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предпринимателях.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2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3470"/>
            <a:ext cx="1440160" cy="9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30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20483"/>
              </p:ext>
            </p:extLst>
          </p:nvPr>
        </p:nvGraphicFramePr>
        <p:xfrm>
          <a:off x="1619672" y="0"/>
          <a:ext cx="7300990" cy="1556792"/>
        </p:xfrm>
        <a:graphic>
          <a:graphicData uri="http://schemas.openxmlformats.org/drawingml/2006/table">
            <a:tbl>
              <a:tblPr/>
              <a:tblGrid>
                <a:gridCol w="7300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56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«Поддержка и развитие малого и среднего предпринимательства  Лебяжского муниципального округа»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606067"/>
              </p:ext>
            </p:extLst>
          </p:nvPr>
        </p:nvGraphicFramePr>
        <p:xfrm>
          <a:off x="251519" y="1340767"/>
          <a:ext cx="8613982" cy="5472228"/>
        </p:xfrm>
        <a:graphic>
          <a:graphicData uri="http://schemas.openxmlformats.org/drawingml/2006/table">
            <a:tbl>
              <a:tblPr/>
              <a:tblGrid>
                <a:gridCol w="416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9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4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217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51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70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системы подготовки, переподготовки и повышения квалификации кадров для сферы малого предпринимательства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СМП повысили квалификацию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8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Имущественная поддержка субъектов малого и среднего предпринимательства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5250" indent="0" algn="ctr" fontAlgn="t">
                        <a:spcBef>
                          <a:spcPts val="0"/>
                        </a:spcBef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Согласно постановления администрации Лебяжского муниципального округа от 05.07.2023 года № 347 был утвержден Перечень муниципального имущества муниципального образования Лебяжского муниципального округа, предназначен для предоставления СМП.  В него вошли 17 объектов (15 земельных участков и  2 помещения)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6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09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Стимулирование развития торговли на территории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Фактическая обеспеченность населения округа площадью (количеством) стационарных торговых объектов составила 65 объектов (плановое значение 26 объектов).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Утверждено постановление администрации Лебяжского муниципального округа от 11.07.2023 №360 о проведении 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ярмарки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Лебяжского округа, проведена «Медовая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ярмарка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04" y="225689"/>
            <a:ext cx="1309539" cy="8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14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498862"/>
              </p:ext>
            </p:extLst>
          </p:nvPr>
        </p:nvGraphicFramePr>
        <p:xfrm>
          <a:off x="323529" y="332656"/>
          <a:ext cx="8424935" cy="3960440"/>
        </p:xfrm>
        <a:graphic>
          <a:graphicData uri="http://schemas.openxmlformats.org/drawingml/2006/table">
            <a:tbl>
              <a:tblPr/>
              <a:tblGrid>
                <a:gridCol w="348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0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5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5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5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065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99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строительства и архитектуры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в Лебяжском муниципальном округе» 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81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описание)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523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  </a:t>
                      </a: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  и  архитектуры    в Лебяжском 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округе»     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2 762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2 762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762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2 762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04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градостроительной документации  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средств в областной бюджет по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недостижению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целевых показателей МК №034020003322002815-01 от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15.04.2022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</a:t>
                      </a:r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Рисунок 3" descr="http://aqualux.od.ua/wp-content/uploads/2018/08/402760991_w640_h640_biuro_projektowe_geo_bak-1024x6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5096"/>
            <a:ext cx="315663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cexp.ru/d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492" y="5032528"/>
            <a:ext cx="2787914" cy="168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80aefdhlb6acryjn4l.xn--p1ai/wp-content/uploads/2017/10/56c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150" y="5032528"/>
            <a:ext cx="2880320" cy="16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285852"/>
          </a:xfrm>
        </p:spPr>
        <p:txBody>
          <a:bodyPr>
            <a:noAutofit/>
          </a:bodyPr>
          <a:lstStyle/>
          <a:p>
            <a:pPr algn="ctr" fontAlgn="ctr"/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Муниципальная  программа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95563"/>
              </p:ext>
            </p:extLst>
          </p:nvPr>
        </p:nvGraphicFramePr>
        <p:xfrm>
          <a:off x="251520" y="1196752"/>
          <a:ext cx="8678199" cy="5522666"/>
        </p:xfrm>
        <a:graphic>
          <a:graphicData uri="http://schemas.openxmlformats.org/drawingml/2006/table">
            <a:tbl>
              <a:tblPr/>
              <a:tblGrid>
                <a:gridCol w="355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7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0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303">
                <a:tc row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среды, воспроизводство и использование природных ресурсов в </a:t>
                      </a: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Лебяжском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округе»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8 846 300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8 775 295,96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99,2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8 236 800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8 236 781,15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609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538 514,81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88,4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7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 экологической направленности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Проведено 8 субботников, общее количество участников – 106 человек, в том числе 38 человек в 2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образовательных учреждениях.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Приняли участие во Всероссийской акции «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Эконодежурный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стране» -10 участников. Участие в акции «Поход к обелиску» и «Зеленая весна» -12 участников –Дом детского творчества.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18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6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несанкционированных свалок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8 701 300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8 700 295,90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8 236 800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8 236 781,15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464 500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463 514,81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99,8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3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свалки бытовых (коммунальных) отходов на территории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Кировской области не отвечающая требованиям природоохранного законодательства, 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Ветошкино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5 499 532,85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5 498 553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Ликвидирована свалка с. Ветошкино</a:t>
                      </a:r>
                    </a:p>
                    <a:p>
                      <a:pPr algn="ctr"/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32391"/>
                  </a:ext>
                </a:extLst>
              </a:tr>
              <a:tr h="378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5 223 625,35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5 223 625,30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265231"/>
                  </a:ext>
                </a:extLst>
              </a:tr>
              <a:tr h="629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275 907,50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274 927,65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99,6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04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285852"/>
          </a:xfrm>
        </p:spPr>
        <p:txBody>
          <a:bodyPr>
            <a:noAutofit/>
          </a:bodyPr>
          <a:lstStyle/>
          <a:p>
            <a:pPr algn="ctr" fontAlgn="ctr"/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Муниципальная  программа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95563"/>
              </p:ext>
            </p:extLst>
          </p:nvPr>
        </p:nvGraphicFramePr>
        <p:xfrm>
          <a:off x="214281" y="1196752"/>
          <a:ext cx="8606192" cy="4987341"/>
        </p:xfrm>
        <a:graphic>
          <a:graphicData uri="http://schemas.openxmlformats.org/drawingml/2006/table">
            <a:tbl>
              <a:tblPr/>
              <a:tblGrid>
                <a:gridCol w="352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9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2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421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8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9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свалки бытовых (коммунальных) отходов на территории Лебяжского муниципального округа Кировской области не отвечающая требованиям природоохранного законодательства,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д.Михеевщина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2 062 616,66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2 062 616,66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Ликвидирована свалка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д.Михеевщина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 муниципального округа</a:t>
                      </a:r>
                    </a:p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1 959 485,82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1 959 485,82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2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103 130,84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103 130,84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5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3.4.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свалки бытовых (коммунальных) отходов на территории Лебяжского муниципального округа Кировской области не отвечающая требованиям природоохранного законодательства, с.Елизарово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402 138,42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402 138,24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Ликвидирована свалка с.Елизарово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 муниципального округа</a:t>
                      </a:r>
                    </a:p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298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382 031,42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382 031,42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8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20 107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20 106,92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1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свалки бытовых (коммунальных) отходов на территории Лебяжского муниципального округа Кировской области не отвечающая требованиям природоохранного законодательства,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с.Кокорево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707 012,07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706 987,96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Ликвидирована свалка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с.Кокорево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 муниципального округа</a:t>
                      </a:r>
                    </a:p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671 657,41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671 638,56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17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35 354,66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35 349,40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285852"/>
          </a:xfrm>
        </p:spPr>
        <p:txBody>
          <a:bodyPr>
            <a:noAutofit/>
          </a:bodyPr>
          <a:lstStyle/>
          <a:p>
            <a:pPr algn="ctr" fontAlgn="ctr"/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Муниципальная  программа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67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95563"/>
              </p:ext>
            </p:extLst>
          </p:nvPr>
        </p:nvGraphicFramePr>
        <p:xfrm>
          <a:off x="323529" y="1268759"/>
          <a:ext cx="8352927" cy="5472598"/>
        </p:xfrm>
        <a:graphic>
          <a:graphicData uri="http://schemas.openxmlformats.org/drawingml/2006/table">
            <a:tbl>
              <a:tblPr/>
              <a:tblGrid>
                <a:gridCol w="351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9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86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431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8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7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3.6.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Ликвидация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несанкционированной свалки по исковому заявлению Прокуратуры Лебяжского района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ликвидации свалки  произведены у полигона ТБО п.Лебяжье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3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исполнительских сборов по постановлению ОПС по Советскому и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Лебяжскому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районам ГУФССП РОСС России по Кировской области о разработке проекта санитарно-защитных зон полигона ТБО для пгт.Лебяжье и о разработке проекта рекультивации полигона ТБО пгт Лебяжье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75 000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75 000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Произведены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расходы по разработке проекта 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санитарно-защитных зон полигона ТБО для пгт.Лебяжье и о разработке проекта рекультивации полигона ТБО пгт Лебяжье, выплата исполнительных сборов.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74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75 000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75 000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7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гражданам денежного вознаграждения за добычу волков на территории Лебяжского муниципального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округа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10 000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Заявлений на выплату по добыче волков не было.</a:t>
                      </a:r>
                    </a:p>
                    <a:p>
                      <a:pPr algn="ctr"/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10 000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сметной документации на ликвидацию несанкционированных свалок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60 000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Обмеры и сметная документация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сделаны сотрудниками отдела  градостроительства и архитектуры  администрации округа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4696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60 000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4304960"/>
              </p:ext>
            </p:extLst>
          </p:nvPr>
        </p:nvGraphicFramePr>
        <p:xfrm>
          <a:off x="214282" y="116632"/>
          <a:ext cx="8784976" cy="5879023"/>
        </p:xfrm>
        <a:graphic>
          <a:graphicData uri="http://schemas.openxmlformats.org/drawingml/2006/table">
            <a:tbl>
              <a:tblPr/>
              <a:tblGrid>
                <a:gridCol w="39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1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0811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«Профилактика правонарушений и борьба с преступностью в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313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«Профилактика правонарушений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борьба с преступностью в </a:t>
                      </a:r>
                      <a:r>
                        <a:rPr lang="ru-RU" sz="1200" kern="0" spc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округе»</a:t>
                      </a:r>
                      <a:endParaRPr lang="ru-RU" sz="12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650 349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64 3400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endParaRPr lang="ru-RU" sz="12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614 630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614 621,06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35 719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28 778,94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80,6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775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 безнадзорности и правонарушений несовершеннолетних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645 149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643 200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зарегистрированных преступлений, правонарушений и антиобщественных действий несовершеннолетних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614 430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614421,06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30 719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28 778,94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Страхование жизни членов ДНД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Страхование членов ДНД. Застраховано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16 человек.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7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ДНД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ctr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использовалась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567648"/>
                  </a:ext>
                </a:extLst>
              </a:tr>
              <a:tr h="346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511320"/>
                  </a:ext>
                </a:extLst>
              </a:tr>
              <a:tr h="411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6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77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43275"/>
              </p:ext>
            </p:extLst>
          </p:nvPr>
        </p:nvGraphicFramePr>
        <p:xfrm>
          <a:off x="179512" y="198016"/>
          <a:ext cx="8784975" cy="6508112"/>
        </p:xfrm>
        <a:graphic>
          <a:graphicData uri="http://schemas.openxmlformats.org/drawingml/2006/table">
            <a:tbl>
              <a:tblPr/>
              <a:tblGrid>
                <a:gridCol w="36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4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9873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«Профилактика правонарушений и борьба с преступностью в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3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комиссии по делам несовершеннолетних и защите их прав и организация деятельности в сфере профилактики безопасности и правонарушений несовершеннолетних, включая административную юрисдикцию</a:t>
                      </a:r>
                      <a:endParaRPr lang="ru-RU" sz="105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524500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524500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marR="0" indent="77788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зарегистрированных преступлений, правонарушений среди несовершеннолетних. Произведена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оплата услуг связи, содержание помещения, приобретение материалов, основных средств</a:t>
                      </a:r>
                      <a:endParaRPr kumimoji="0" lang="ru-RU" sz="105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347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524500</a:t>
                      </a:r>
                      <a:endParaRPr lang="ru-RU" sz="10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524500</a:t>
                      </a:r>
                      <a:endParaRPr lang="ru-RU" sz="10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347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3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Оборудование жилых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помещений с печным отоплением многодетных малообеспеченных семей и семей, находящихся в социально опасном положении, автономными пожарными </a:t>
                      </a:r>
                      <a:r>
                        <a:rPr lang="ru-RU" sz="105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извещателями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115 509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115 500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Установлены пожарные </a:t>
                      </a:r>
                      <a:r>
                        <a:rPr lang="ru-RU" sz="105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иизвещатели</a:t>
                      </a: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292 квартирах  печным отоплением многодетных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малообеспеченных семей и семей, находящихся в социально опасном положении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278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89 930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89 921,06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25 579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25 578,94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5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 пропагандистское сопровождение антитеррористической деятельности информационное противодействие терроризму и экстремизму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503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503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5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административной комиссии пол рассмотрению дел об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административных правонарушениях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заседаний административной комиссии по рассмотрению дел об административных правонарушениях в соответствии с Законом Кировской области от 06.04.2009 №358-ЗО «Об административных комиссиях в Кировской области». Направлено в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комиссию 14 административных дел. Рассмотрено 13, составлено 14 протоколов.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209118"/>
                  </a:ext>
                </a:extLst>
              </a:tr>
              <a:tr h="344503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813347"/>
                  </a:ext>
                </a:extLst>
              </a:tr>
              <a:tr h="34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520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  прогнозируемого   объема доходов бюджета муниципального округа, млн.руб.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3529" y="1684928"/>
          <a:ext cx="8352927" cy="435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0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08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189,4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81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90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1362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9793EB-9918-4605-9F3C-B6768AE20E63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18474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24944" y="-243408"/>
            <a:ext cx="1440160" cy="9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alenky.ru/doc/ris_bu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664296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43275"/>
              </p:ext>
            </p:extLst>
          </p:nvPr>
        </p:nvGraphicFramePr>
        <p:xfrm>
          <a:off x="179512" y="198016"/>
          <a:ext cx="8784975" cy="6509444"/>
        </p:xfrm>
        <a:graphic>
          <a:graphicData uri="http://schemas.openxmlformats.org/drawingml/2006/table">
            <a:tbl>
              <a:tblPr/>
              <a:tblGrid>
                <a:gridCol w="36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4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403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9873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информационного общества в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информационного общества в Лебяжском муниципальном округе»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352 289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344 957,35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97,9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352 289 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344 957,35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97,9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3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предоставления муниципальных услуг в электронном виде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заявлений через систему ПГС. Ведется работа в ресурсе ГУ.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функционирования и развитие официального сайта органов местного самоуправления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Смена </a:t>
                      </a:r>
                      <a:r>
                        <a:rPr lang="ru-RU" sz="11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хостинга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сайта администрации Лебяжского округа, увеличение скорости загрузки страниц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84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функционирования  информационных систем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по усовершенствованию безопасности сети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209118"/>
                  </a:ext>
                </a:extLst>
              </a:tr>
              <a:tr h="34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5200945"/>
                  </a:ext>
                </a:extLst>
              </a:tr>
              <a:tr h="344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информационного взаимодействия между подведомственными  администрации округа,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представительным органом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Регулярное взаимодействие с подведомственными организациями.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503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1.5.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администрации  округа современной компьютерной техникой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352 289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344 957,30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97,9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Произведена закупка и установка новых ПК, принтеров,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МФУ, периферийных устройств ввода-вывода взамен устаревших.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04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352 289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344 957,30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97,9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71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43275"/>
              </p:ext>
            </p:extLst>
          </p:nvPr>
        </p:nvGraphicFramePr>
        <p:xfrm>
          <a:off x="179512" y="2"/>
          <a:ext cx="8784975" cy="6669358"/>
        </p:xfrm>
        <a:graphic>
          <a:graphicData uri="http://schemas.openxmlformats.org/drawingml/2006/table">
            <a:tbl>
              <a:tblPr/>
              <a:tblGrid>
                <a:gridCol w="36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4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403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7363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«Формирование законопослушного поведения участников дорожного движения в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муниципальном округе»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9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Лебяжском муниципальном округе»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9013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5 000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5 000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7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проведение уроков правовых знаний в образовательных учреждениях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рамках акции «Внимание –дети» в образовательных организациях проведено 34 урока правовых знаний по профилактике безопасности дорожного движения.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 образовательных организациях мероприятий, направленных на формирование у участников дорожного движения стереотипов законопослушного поведения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проведение  конкурса «Безопасное колесо», </a:t>
                      </a:r>
                      <a:r>
                        <a:rPr lang="ru-RU" sz="11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квест-игры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«ПДД знаю-выполняю». В округе функционирует три детских объединения юных инспекторов дорожного движения (ЮИДД), где дети изучают ПДД, участвуют и организовывают для жителей округа акции профилактической направленности «Засветись!», «Экзамен для пешеходов», «Деду Морозу </a:t>
                      </a:r>
                      <a:r>
                        <a:rPr lang="ru-RU" sz="11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обещаю-ПДД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нарушаю!», участвуют в проведении недели ПДД, изготавливают и раздают листовки.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7112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9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Совещание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актуальным вопросам обеспечения безопасности дорожного движения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Совещание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проведено в присутствии сотрудников ГИБДД МО МВД «</a:t>
                      </a:r>
                      <a:r>
                        <a:rPr lang="ru-RU" sz="11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Нолинский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209118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520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43275"/>
              </p:ext>
            </p:extLst>
          </p:nvPr>
        </p:nvGraphicFramePr>
        <p:xfrm>
          <a:off x="179512" y="2"/>
          <a:ext cx="8784975" cy="5040990"/>
        </p:xfrm>
        <a:graphic>
          <a:graphicData uri="http://schemas.openxmlformats.org/drawingml/2006/table">
            <a:tbl>
              <a:tblPr/>
              <a:tblGrid>
                <a:gridCol w="36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4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403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4829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«Формирование законопослушного поведения участников дорожного движения в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муниципальном округе»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материалов  о проведении в образовательных учреждениях мероприятий по формированию законопослушного поведения участников дорожного движения и профилактике дорожно-транспортного травматизма среди несовершеннолетних на интернет ресурсах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сайтах образовательных учреждений Лебяжского муниципального округа размещается информация о проведении  мероприятий по ПДД 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правила безопасного проведения на дорогах.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3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1.5.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детского рисунка «Безопасность дорожного движения глазами детей»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рисунка в образовательных организациях. Приняло участие 26 детей.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8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5486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Выплаты отдельным категориям гражданам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1280335"/>
              </p:ext>
            </p:extLst>
          </p:nvPr>
        </p:nvGraphicFramePr>
        <p:xfrm>
          <a:off x="214313" y="764705"/>
          <a:ext cx="8715375" cy="5852160"/>
        </p:xfrm>
        <a:graphic>
          <a:graphicData uri="http://schemas.openxmlformats.org/drawingml/2006/table">
            <a:tbl>
              <a:tblPr/>
              <a:tblGrid>
                <a:gridCol w="5365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9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2023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которым предоставлены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39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отдельным категориям  специалистов, работающих в муниципальных учреждениях и проживающих в сельских населенных пунктах или поселках городского типа, частичной компенсации расходов на оплату жилого помещения и коммунальных услуг в виде ежемесячной денежной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83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расходов, связанных с предоставлением руководителям, педагогическим работникам муниципальных образовательных организаций, работающим и проживающим в сельских населенных пунктах, поселках городского типа меры социальной поддержки,, установленной аб.1 ч.1 ст.15 Закона Кировской области «Об образовании в Кировской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584" name="Рисунок 28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311966" cy="14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92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54868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Выплаты отдельным категориям гражданам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5412135"/>
              </p:ext>
            </p:extLst>
          </p:nvPr>
        </p:nvGraphicFramePr>
        <p:xfrm>
          <a:off x="251519" y="1211086"/>
          <a:ext cx="8643368" cy="4954218"/>
        </p:xfrm>
        <a:graphic>
          <a:graphicData uri="http://schemas.openxmlformats.org/drawingml/2006/table">
            <a:tbl>
              <a:tblPr/>
              <a:tblGrid>
                <a:gridCol w="5321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2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9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2023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которым предоставлены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58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лицам, замещавшим муниципальные должности муниципальной службы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6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на детей-сирот и вознаграждение причитающееся приемному родителю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семей  (26 детей)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9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и граждан, проживающих в сельской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семья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9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Начисление и выплата компенсационной платы за присмотр и уход за детьми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2584" name="Рисунок 28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11608"/>
            <a:ext cx="2311966" cy="14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92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Предоставление  субсидий юридическим лицам, индивидуальным предпринимателям и физическим лицам – производителям товаров, работ, услуг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2995580"/>
              </p:ext>
            </p:extLst>
          </p:nvPr>
        </p:nvGraphicFramePr>
        <p:xfrm>
          <a:off x="251519" y="1262338"/>
          <a:ext cx="8568953" cy="527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4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4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3203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 юридическим лицам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2023 год, тыс.руб.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2023 год, тыс.руб.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08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затрат в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связи с оказанием услуг  по перевозке пассажиров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3203"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использования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средств: 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 регулярных перевозок пассажиров и багажа автомобильным транспортом на внутримуниципальных маршрутах Лебяжского  муниципального округа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20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части процентной  ставки по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инвестиционным кредитам (займам) в агропромышленном комплексе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242"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использования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средств: 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олучателем субсидии является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ООО «Лебяжское» </a:t>
                      </a:r>
                      <a:endParaRPr lang="ru-RU" sz="1800" b="0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53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МУП «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Коммунсервис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2 445,6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2 445,4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734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использования: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отражен на слайдах 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35, 40, 41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5104" y="836712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услуги 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 это  услуги, оказываемые муниципальными  бюджетными учреждениями округа физическим лицам в соответствии с  муниципальным заданием органа местного самоуправления (совершение действий или осуществление деятельности, направленное на удовлетворение общественных потребностей) безвозмездно или по ценам (тарифам), устанавливаемым в порядке, определенном постановлением администрации округа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76</a:t>
            </a:fld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871296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Финансовое обеспечение бюджетных учреждений осуществлялось путем предоставления субсидий из бюджета муниципального округа  в соответствии с Соглашениями, заключенным между главным распорядителем бюджетных средств  и учреждением. Бюджетным учреждениям предоставлялось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вида субсидий: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виду расхода 611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финансовое обеспечение выполнения ими муниципального задания, связанные с деятельностью учреждения;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виду расхода 612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иные цели, не связанные с финансовым  обеспечением выполнения муниципального задания.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Плановые объёмы выплат по бюджетным учреждениям на 2023 год –                     34 342 102 руб.,  фактические объёмы выплат составили 33 506 219 руб., что составляет 97,6 процента, экономия   в сумме 835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883 руб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Остатки денежных средств по лицевым счетам бюджетных учреждений отсутствуют.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виду расхода 611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плановом объёме 32 614 556 руб., фактический объём выплат составил 31 788 051 руб., освоены на  97,5%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77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204126"/>
              </p:ext>
            </p:extLst>
          </p:nvPr>
        </p:nvGraphicFramePr>
        <p:xfrm>
          <a:off x="251519" y="908720"/>
          <a:ext cx="8640960" cy="57900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14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7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1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156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3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характеризующие содержание муниципальной услуги (работы)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Значение, утвержденное в муниципальном задании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значение за отчетный период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причин отклонения от запланированных значений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дошкольное образовательное учреждение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«Детский сад общеразвивающего вида № 1 пгт Лебяжье Кировской области»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основных общеобразовательных программ дошкольного образования детям до 3 лет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Уменьшение общей численности учащихся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основных общеобразовательных программ дошкольного образования детям от 3 лет до 8 лет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общей численности обучающихся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учреждение дополнительного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«Детская школа искусств пгт Лебяжье Кировской области»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дополнительных предпрофессиональных программ в области искусства (фортепиано)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человек окончили обучение,1 человек отчислен по заявлению, вновь набора не было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2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дополнительных общеразвивающих программ (дополнительные общеразвивающие программы в области музыкального, хореографического искусства)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связи с загруженностью педагогов производился небольшой набор первоклассников.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10083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установленного планового задания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предоставлению муниципальных услуг  по  муниципальным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бюджетным учреждениям за  2023 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686800" cy="7920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32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41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5EBD60A-3FE5-4BFA-BF0A-586139EAF5C1}" type="slidenum">
              <a:rPr lang="en-GB" altLang="ru-RU"/>
              <a:pPr>
                <a:defRPr/>
              </a:pPr>
              <a:t>78</a:t>
            </a:fld>
            <a:endParaRPr lang="en-GB" altLang="ru-RU" dirty="0"/>
          </a:p>
        </p:txBody>
      </p:sp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323528" y="1122504"/>
            <a:ext cx="856912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Погашено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года всего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 тыс.руб.</a:t>
            </a: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течение года всего 0,0 тыс.руб.</a:t>
            </a: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/>
          </p:nvPr>
        </p:nvGraphicFramePr>
        <p:xfrm>
          <a:off x="323850" y="2780928"/>
          <a:ext cx="446405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6"/>
          <p:cNvGraphicFramePr>
            <a:graphicFrameLocks/>
          </p:cNvGraphicFramePr>
          <p:nvPr>
            <p:extLst/>
          </p:nvPr>
        </p:nvGraphicFramePr>
        <p:xfrm>
          <a:off x="4716463" y="3068960"/>
          <a:ext cx="4032250" cy="323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37950246"/>
      </p:ext>
    </p:extLst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01F0-E26C-40AB-8D89-4162E7B84D82}" type="slidenum">
              <a:rPr lang="en-GB"/>
              <a:pPr>
                <a:defRPr/>
              </a:pPr>
              <a:t>79</a:t>
            </a:fld>
            <a:endParaRPr lang="en-GB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Контактная информация</a:t>
            </a: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142875" y="1428750"/>
            <a:ext cx="87868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подготовлен финансовым управлением администрации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Лебяжского района Кировской области</a:t>
            </a: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613500 пгт. Лебяжье, ул. Комсомольская, д. 5,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тел./факс 883344 2-01-50/2-03-74, а также на официальном сайте муниципального образования «Лебяжский район» в сети «Интернет»: 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www.lebyazhe43.ru</a:t>
            </a:r>
            <a:endParaRPr lang="ru-RU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9" name="Рисунок 7" descr="gerb-m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42875"/>
            <a:ext cx="11953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Рисунок 9" descr="1818eab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97425"/>
            <a:ext cx="7639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916"/>
            <a:ext cx="83058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  доходы,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635108"/>
              </p:ext>
            </p:extLst>
          </p:nvPr>
        </p:nvGraphicFramePr>
        <p:xfrm>
          <a:off x="107505" y="692700"/>
          <a:ext cx="8928991" cy="6113111"/>
        </p:xfrm>
        <a:graphic>
          <a:graphicData uri="http://schemas.openxmlformats.org/drawingml/2006/table">
            <a:tbl>
              <a:tblPr/>
              <a:tblGrid>
                <a:gridCol w="2425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37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74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62941">
                <a:tc rowSpan="2">
                  <a:txBody>
                    <a:bodyPr/>
                    <a:lstStyle/>
                    <a:p>
                      <a:pPr indent="450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Уточненный план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от плана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Рост (снижение) поступлений в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 к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Уд.вес,%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сумме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519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НАЛОГОВЫЕ ДОХОДЫ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всего,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37 489,8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42 302,0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112,8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39 579,3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+6,9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+2 722,7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18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НДФЛ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17 500,0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19 748,6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112,8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17 147,4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+15,2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+2 601,2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46,7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34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уплаты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акцизов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7 762,3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8 451,5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8 020,9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+430,6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569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УСНО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7 320,0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8 785,2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8 311,7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+473,5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20,7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08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ЕНВД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-21,3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-21,3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+146,5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-12,7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ЕСХН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995,2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1 139,7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1 310,7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-13,0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-171,0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469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284,4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-64,6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-183,8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Налог на имущество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1 639,3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1 842,1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1 850,3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-0,4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1 754,4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1807,3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2 136,1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-15,4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-328,8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234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Государственная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пошлина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-14,8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-78,1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s://im0-tub-ru.yandex.net/i?id=872d27619670a5cdab08bfcff8cd07da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4624"/>
            <a:ext cx="2304255" cy="15658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14556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 доходы, тыс.руб.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299490"/>
              </p:ext>
            </p:extLst>
          </p:nvPr>
        </p:nvGraphicFramePr>
        <p:xfrm>
          <a:off x="107504" y="620689"/>
          <a:ext cx="8928993" cy="6110590"/>
        </p:xfrm>
        <a:graphic>
          <a:graphicData uri="http://schemas.openxmlformats.org/drawingml/2006/table">
            <a:tbl>
              <a:tblPr/>
              <a:tblGrid>
                <a:gridCol w="2682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9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2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4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76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06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32197">
                <a:tc rowSpan="2">
                  <a:txBody>
                    <a:bodyPr/>
                    <a:lstStyle/>
                    <a:p>
                      <a:pPr indent="450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Уточненный план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от плана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Рост (снижение) поступлений в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 к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Уд.вес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сумме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НЕНАЛОГОВЫЕ ДОХОДЫ ВСЕГО, в т.ч.:</a:t>
                      </a:r>
                      <a:endParaRPr lang="ru-RU" sz="15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8 783,5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10 036,7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114,3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8054,9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+24,6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+1 981,8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Арендная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платы за земельные участки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1 790,8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1 806,2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-363,7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сдачи в аренду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имущества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1 104,4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1 102,9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поступления от использования имущества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Плата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негативное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воздействие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окружающую среду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5664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оказания платных услуг (работ) и компенсации затрат государства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3 406,9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3 624,2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+742,9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531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продажи имущества и земельных участков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1 273,2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+368,1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штрафов, санкций и иных сумм в возмещение ущерба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+114,9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+185,3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2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9419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Инициативные платежи, самообложение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+962,5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://izmaylowo.mos.ru/presscenter/%D0%91%D1%8E%D0%B4%D0%B6%D0%B5%D1%82%20%D0%9C%D0%BE%D1%81%D0%BA%D0%B2%D1%8B%20%D1%81%20%D1%81%D0%B0%D0%B9%D1%82%D0%B0%20ugrapro.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0344"/>
            <a:ext cx="2661960" cy="1246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30061</TotalTime>
  <Words>12527</Words>
  <Application>Microsoft Office PowerPoint</Application>
  <PresentationFormat>Экран (4:3)</PresentationFormat>
  <Paragraphs>3707</Paragraphs>
  <Slides>79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Савон</vt:lpstr>
      <vt:lpstr>Слайд 1</vt:lpstr>
      <vt:lpstr>Содержание </vt:lpstr>
      <vt:lpstr>  Показатели социально-экономического развития   Лебяжского муниципального округа    </vt:lpstr>
      <vt:lpstr>Основы бюджетного процесса</vt:lpstr>
      <vt:lpstr>Участники бюджетного процесса</vt:lpstr>
      <vt:lpstr>Слайд 6</vt:lpstr>
      <vt:lpstr>Изменения   прогнозируемого   объема доходов бюджета муниципального округа, млн.руб.</vt:lpstr>
      <vt:lpstr>                           Налоговые   доходы, тыс.руб.</vt:lpstr>
      <vt:lpstr>Неналоговые доходы, тыс.руб.</vt:lpstr>
      <vt:lpstr>  Безвозмездные поступления из бюджетов  других уровней бюджетной системы –  170,3 млн.руб.</vt:lpstr>
      <vt:lpstr>Результаты работы межведомственной комиссии</vt:lpstr>
      <vt:lpstr>               Расходы бюджета  по разделам бюджетной классификации </vt:lpstr>
      <vt:lpstr>Слайд 13</vt:lpstr>
      <vt:lpstr> Муниципальная программа  «Развитие образования Лебяжского муниципального округа»</vt:lpstr>
      <vt:lpstr>Перечень  и объемы межбюджетных трансфертов, тыс.руб.  </vt:lpstr>
      <vt:lpstr>Слайд 16</vt:lpstr>
      <vt:lpstr>Слайд 17</vt:lpstr>
      <vt:lpstr>Слайд 18</vt:lpstr>
      <vt:lpstr>Слайд 19</vt:lpstr>
      <vt:lpstr>       Муниципальная программа  «Развитие    культуры   и   туризма в Лебяжском муниципальном округе»</vt:lpstr>
      <vt:lpstr>Слайд 21</vt:lpstr>
      <vt:lpstr>Слайд 22</vt:lpstr>
      <vt:lpstr>Слайд 23</vt:lpstr>
      <vt:lpstr> Муниципальная программа  «Развитие физической культуры  и спорта в Лебяжском  муниципальном округе»,  тыс.руб.</vt:lpstr>
      <vt:lpstr>Слайд 25</vt:lpstr>
      <vt:lpstr>Слайд 26</vt:lpstr>
      <vt:lpstr>Муниципальная программа   «Повышение эффективности реализации  молодежной политики и организация отдыха и оздоровления детей и молодежи в Лебяжском муниципальном округе»</vt:lpstr>
      <vt:lpstr>Слайд 28</vt:lpstr>
      <vt:lpstr>Муниципальная программа  «Обеспечение     безопасности и жизнедеятельности    населения  в Лебяжском муниципальном округе» </vt:lpstr>
      <vt:lpstr>Слайд 30</vt:lpstr>
      <vt:lpstr>Слайд 31</vt:lpstr>
      <vt:lpstr> Муниципальная    программа  «Развитие   коммунальной  и  жилищной  инфраструктуры   Лебяжского   муниципального округа»   </vt:lpstr>
      <vt:lpstr> Муниципальная    программа  «Развитие   коммунальной  и  жилищной  инфраструктуры   Лебяжского   муниципального округа» тыс.руб.  </vt:lpstr>
      <vt:lpstr> Муниципальная    программа  «Развитие   коммунальной  и  жилищной  инфраструктуры Лебяжского муниципального округа»     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 Муниципальная программа  «Развитие транспортной системы  Лебяжского муниципального округа», тыс.руб.              </vt:lpstr>
      <vt:lpstr> Муниципальная программа  «Развитие транспортной системы  Лебяжского муниципального округа», тыс.руб.              </vt:lpstr>
      <vt:lpstr>Слайд 46</vt:lpstr>
      <vt:lpstr>Слайд 47</vt:lpstr>
      <vt:lpstr>Слайд 48</vt:lpstr>
      <vt:lpstr>Слайд 49</vt:lpstr>
      <vt:lpstr>Муниципальная программа  «Развитие агропромышленного  комплекса Лебяжского  муниципального округа»</vt:lpstr>
      <vt:lpstr>Слайд 51</vt:lpstr>
      <vt:lpstr>Муниципальная программа   «Управление муниципальным имуществом муниципального  образования Лебяжский муниципального округа» </vt:lpstr>
      <vt:lpstr>Слайд 53</vt:lpstr>
      <vt:lpstr>Слайд 54</vt:lpstr>
      <vt:lpstr>Слайд 55</vt:lpstr>
      <vt:lpstr>Слайд 56</vt:lpstr>
      <vt:lpstr>Муниципальная программа  «Развитие муниципального  управления Лебяжского муниципального округа»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Муниципальная  программа 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vt:lpstr>
      <vt:lpstr>Муниципальная  программа 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vt:lpstr>
      <vt:lpstr>Муниципальная  программа 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vt:lpstr>
      <vt:lpstr>Слайд 68</vt:lpstr>
      <vt:lpstr>Слайд 69</vt:lpstr>
      <vt:lpstr>Слайд 70</vt:lpstr>
      <vt:lpstr>Слайд 71</vt:lpstr>
      <vt:lpstr>Слайд 72</vt:lpstr>
      <vt:lpstr>Выплаты отдельным категориям гражданам</vt:lpstr>
      <vt:lpstr>Выплаты отдельным категориям гражданам</vt:lpstr>
      <vt:lpstr>Предоставление  субсидий юридическим лицам, индивидуальным предпринимателям и физическим лицам – производителям товаров, работ, услуг</vt:lpstr>
      <vt:lpstr>  Муниципальные услуги -  это  услуги, оказываемые муниципальными  бюджетными учреждениями округа физическим лицам в соответствии с  муниципальным заданием органа местного самоуправления (совершение действий или осуществление деятельности, направленное на удовлетворение общественных потребностей) безвозмездно или по ценам (тарифам), устанавливаемым в порядке, определенном постановлением администрации округа </vt:lpstr>
      <vt:lpstr>Слайд 77</vt:lpstr>
      <vt:lpstr>Муниципальный долг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Лебяжское РФО</cp:lastModifiedBy>
  <cp:revision>3011</cp:revision>
  <dcterms:modified xsi:type="dcterms:W3CDTF">2024-04-22T11:44:12Z</dcterms:modified>
</cp:coreProperties>
</file>