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4" r:id="rId1"/>
  </p:sldMasterIdLst>
  <p:notesMasterIdLst>
    <p:notesMasterId r:id="rId69"/>
  </p:notesMasterIdLst>
  <p:sldIdLst>
    <p:sldId id="256" r:id="rId2"/>
    <p:sldId id="513" r:id="rId3"/>
    <p:sldId id="514" r:id="rId4"/>
    <p:sldId id="515" r:id="rId5"/>
    <p:sldId id="519" r:id="rId6"/>
    <p:sldId id="596" r:id="rId7"/>
    <p:sldId id="597" r:id="rId8"/>
    <p:sldId id="598" r:id="rId9"/>
    <p:sldId id="599" r:id="rId10"/>
    <p:sldId id="600" r:id="rId11"/>
    <p:sldId id="668" r:id="rId12"/>
    <p:sldId id="653" r:id="rId13"/>
    <p:sldId id="604" r:id="rId14"/>
    <p:sldId id="654" r:id="rId15"/>
    <p:sldId id="606" r:id="rId16"/>
    <p:sldId id="655" r:id="rId17"/>
    <p:sldId id="559" r:id="rId18"/>
    <p:sldId id="577" r:id="rId19"/>
    <p:sldId id="633" r:id="rId20"/>
    <p:sldId id="656" r:id="rId21"/>
    <p:sldId id="578" r:id="rId22"/>
    <p:sldId id="560" r:id="rId23"/>
    <p:sldId id="657" r:id="rId24"/>
    <p:sldId id="557" r:id="rId25"/>
    <p:sldId id="636" r:id="rId26"/>
    <p:sldId id="658" r:id="rId27"/>
    <p:sldId id="580" r:id="rId28"/>
    <p:sldId id="637" r:id="rId29"/>
    <p:sldId id="638" r:id="rId30"/>
    <p:sldId id="659" r:id="rId31"/>
    <p:sldId id="558" r:id="rId32"/>
    <p:sldId id="660" r:id="rId33"/>
    <p:sldId id="661" r:id="rId34"/>
    <p:sldId id="561" r:id="rId35"/>
    <p:sldId id="632" r:id="rId36"/>
    <p:sldId id="631" r:id="rId37"/>
    <p:sldId id="662" r:id="rId38"/>
    <p:sldId id="563" r:id="rId39"/>
    <p:sldId id="584" r:id="rId40"/>
    <p:sldId id="585" r:id="rId41"/>
    <p:sldId id="641" r:id="rId42"/>
    <p:sldId id="669" r:id="rId43"/>
    <p:sldId id="556" r:id="rId44"/>
    <p:sldId id="664" r:id="rId45"/>
    <p:sldId id="568" r:id="rId46"/>
    <p:sldId id="569" r:id="rId47"/>
    <p:sldId id="570" r:id="rId48"/>
    <p:sldId id="643" r:id="rId49"/>
    <p:sldId id="665" r:id="rId50"/>
    <p:sldId id="565" r:id="rId51"/>
    <p:sldId id="566" r:id="rId52"/>
    <p:sldId id="567" r:id="rId53"/>
    <p:sldId id="644" r:id="rId54"/>
    <p:sldId id="646" r:id="rId55"/>
    <p:sldId id="647" r:id="rId56"/>
    <p:sldId id="575" r:id="rId57"/>
    <p:sldId id="651" r:id="rId58"/>
    <p:sldId id="666" r:id="rId59"/>
    <p:sldId id="648" r:id="rId60"/>
    <p:sldId id="649" r:id="rId61"/>
    <p:sldId id="629" r:id="rId62"/>
    <p:sldId id="630" r:id="rId63"/>
    <p:sldId id="592" r:id="rId64"/>
    <p:sldId id="594" r:id="rId65"/>
    <p:sldId id="589" r:id="rId66"/>
    <p:sldId id="667" r:id="rId67"/>
    <p:sldId id="397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16BF09"/>
    <a:srgbClr val="8B2575"/>
    <a:srgbClr val="881226"/>
    <a:srgbClr val="FF9900"/>
    <a:srgbClr val="CC9900"/>
    <a:srgbClr val="FFCCCC"/>
    <a:srgbClr val="FF9999"/>
    <a:srgbClr val="FFFF66"/>
    <a:srgbClr val="FFD5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8" autoAdjust="0"/>
    <p:restoredTop sz="93509" autoAdjust="0"/>
  </p:normalViewPr>
  <p:slideViewPr>
    <p:cSldViewPr>
      <p:cViewPr varScale="1">
        <p:scale>
          <a:sx n="109" d="100"/>
          <a:sy n="109" d="100"/>
        </p:scale>
        <p:origin x="-159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3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1.7617494310570851E-2"/>
          <c:y val="0.11875259331439736"/>
          <c:w val="0.96476501137888737"/>
          <c:h val="0.79422316250567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4.4343847103934894E-2"/>
                  <c:y val="-3.9287058716166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EA-4520-B2A8-F7B2C0A1CE9D}"/>
                </c:ext>
              </c:extLst>
            </c:dLbl>
            <c:dLbl>
              <c:idx val="1"/>
              <c:layout>
                <c:manualLayout>
                  <c:x val="2.8843319589066302E-2"/>
                  <c:y val="-1.89293261429390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EA-4520-B2A8-F7B2C0A1CE9D}"/>
                </c:ext>
              </c:extLst>
            </c:dLbl>
            <c:dLbl>
              <c:idx val="2"/>
              <c:layout>
                <c:manualLayout>
                  <c:x val="-5.7199649183433919E-2"/>
                  <c:y val="2.81871253140587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181.2</c:v>
                </c:pt>
                <c:pt idx="1">
                  <c:v>185.7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EA-4520-B2A8-F7B2C0A1CE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192614282146539E-2"/>
                  <c:y val="-5.95585236686981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EA-4520-B2A8-F7B2C0A1CE9D}"/>
                </c:ext>
              </c:extLst>
            </c:dLbl>
            <c:dLbl>
              <c:idx val="1"/>
              <c:layout>
                <c:manualLayout>
                  <c:x val="8.8981313290175126E-2"/>
                  <c:y val="-2.94665047875652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188.1</c:v>
                </c:pt>
                <c:pt idx="1">
                  <c:v>179.8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EA-4520-B2A8-F7B2C0A1CE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dLbl>
              <c:idx val="0"/>
              <c:layout>
                <c:manualLayout>
                  <c:x val="2.5621741257778954E-2"/>
                  <c:y val="-6.1570305972000777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EA-4520-B2A8-F7B2C0A1CE9D}"/>
                </c:ext>
              </c:extLst>
            </c:dLbl>
            <c:dLbl>
              <c:idx val="1"/>
              <c:layout>
                <c:manualLayout>
                  <c:x val="9.5744798329621281E-2"/>
                  <c:y val="-7.2436283163127946E-2"/>
                </c:manualLayout>
              </c:layout>
              <c:spPr/>
              <c:txPr>
                <a:bodyPr/>
                <a:lstStyle/>
                <a:p>
                  <a:pPr>
                    <a:defRPr sz="2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BEA-4520-B2A8-F7B2C0A1C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6.9</c:v>
                </c:pt>
                <c:pt idx="1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EA-4520-B2A8-F7B2C0A1CE9D}"/>
            </c:ext>
          </c:extLst>
        </c:ser>
        <c:dLbls>
          <c:showVal val="1"/>
        </c:dLbls>
        <c:gapWidth val="24"/>
        <c:shape val="pyramid"/>
        <c:axId val="136433024"/>
        <c:axId val="160986240"/>
        <c:axId val="0"/>
      </c:bar3DChart>
      <c:catAx>
        <c:axId val="136433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986240"/>
        <c:crosses val="autoZero"/>
        <c:auto val="1"/>
        <c:lblAlgn val="ctr"/>
        <c:lblOffset val="100"/>
      </c:catAx>
      <c:valAx>
        <c:axId val="160986240"/>
        <c:scaling>
          <c:orientation val="minMax"/>
        </c:scaling>
        <c:delete val="1"/>
        <c:axPos val="l"/>
        <c:numFmt formatCode="0.0" sourceLinked="1"/>
        <c:tickLblPos val="none"/>
        <c:crossAx val="136433024"/>
        <c:crosses val="autoZero"/>
        <c:crossBetween val="between"/>
      </c:valAx>
      <c:spPr>
        <a:noFill/>
        <a:ln w="25403">
          <a:noFill/>
        </a:ln>
      </c:spPr>
    </c:plotArea>
    <c:legend>
      <c:legendPos val="t"/>
      <c:layout>
        <c:manualLayout>
          <c:xMode val="edge"/>
          <c:yMode val="edge"/>
          <c:x val="0.15817089528022846"/>
          <c:y val="3.7908380934998424E-2"/>
          <c:w val="0.6901255757217436"/>
          <c:h val="6.5561609340287985E-2"/>
        </c:manualLayout>
      </c:layout>
      <c:txPr>
        <a:bodyPr/>
        <a:lstStyle/>
        <a:p>
          <a:pPr>
            <a:defRPr sz="1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Остаток задолженности, </a:t>
            </a:r>
          </a:p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sz="1796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3502133712660362"/>
          <c:y val="3.5159287856904801E-2"/>
        </c:manualLayout>
      </c:layout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0335543583367871"/>
          <c:w val="1"/>
          <c:h val="0.62163731178339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 задолженности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2.8449502133712661E-3"/>
                  <c:y val="0.226285129744493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F8-43DA-8F2B-3D4BC8CDA757}"/>
                </c:ext>
              </c:extLst>
            </c:dLbl>
            <c:dLbl>
              <c:idx val="1"/>
              <c:layout>
                <c:manualLayout>
                  <c:x val="8.534850640113693E-3"/>
                  <c:y val="0.219629684752008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F8-43DA-8F2B-3D4BC8CDA75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 01.01.2022</c:v>
                </c:pt>
                <c:pt idx="1">
                  <c:v>на 01.01.2023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5000</c:v>
                </c:pt>
                <c:pt idx="1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F8-43DA-8F2B-3D4BC8CDA757}"/>
            </c:ext>
          </c:extLst>
        </c:ser>
        <c:gapWidth val="128"/>
        <c:gapDepth val="65"/>
        <c:shape val="box"/>
        <c:axId val="210632704"/>
        <c:axId val="210634240"/>
        <c:axId val="0"/>
      </c:bar3DChart>
      <c:catAx>
        <c:axId val="210632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634240"/>
        <c:crosses val="autoZero"/>
        <c:auto val="1"/>
        <c:lblAlgn val="ctr"/>
        <c:lblOffset val="100"/>
      </c:catAx>
      <c:valAx>
        <c:axId val="210634240"/>
        <c:scaling>
          <c:orientation val="minMax"/>
        </c:scaling>
        <c:delete val="1"/>
        <c:axPos val="l"/>
        <c:numFmt formatCode="0.0" sourceLinked="1"/>
        <c:tickLblPos val="none"/>
        <c:crossAx val="210632704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Платежи по долговым обязательствам, тыс.руб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112427448001282"/>
          <c:w val="1"/>
          <c:h val="0.473868519113502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Процнтные платежи по долговым обязательствам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496062992125991E-2"/>
                  <c:y val="-7.4480710792295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D3-4622-B84C-91C7854A05D3}"/>
                </c:ext>
              </c:extLst>
            </c:dLbl>
            <c:dLbl>
              <c:idx val="1"/>
              <c:layout>
                <c:manualLayout>
                  <c:x val="5.6692913385826813E-2"/>
                  <c:y val="-9.80009352530200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D3-4622-B84C-91C7854A05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81.900000000000006</c:v>
                </c:pt>
                <c:pt idx="1">
                  <c:v>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D3-4622-B84C-91C7854A05D3}"/>
            </c:ext>
          </c:extLst>
        </c:ser>
        <c:gapWidth val="90"/>
        <c:gapDepth val="110"/>
        <c:shape val="box"/>
        <c:axId val="210709120"/>
        <c:axId val="210715008"/>
        <c:axId val="0"/>
      </c:bar3DChart>
      <c:catAx>
        <c:axId val="21070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715008"/>
        <c:crosses val="autoZero"/>
        <c:auto val="1"/>
        <c:lblAlgn val="ctr"/>
        <c:lblOffset val="100"/>
      </c:catAx>
      <c:valAx>
        <c:axId val="210715008"/>
        <c:scaling>
          <c:orientation val="minMax"/>
        </c:scaling>
        <c:delete val="1"/>
        <c:axPos val="l"/>
        <c:numFmt formatCode="General" sourceLinked="1"/>
        <c:tickLblPos val="none"/>
        <c:crossAx val="210709120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71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depthPercent val="100"/>
      <c:rAngAx val="1"/>
    </c:view3D>
    <c:floor>
      <c:spPr>
        <a:solidFill>
          <a:srgbClr val="C6BFAB"/>
        </a:solidFill>
      </c:spPr>
    </c:floor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3.3790986626052795E-2"/>
          <c:y val="0.13640716926943044"/>
          <c:w val="0.96472614153982894"/>
          <c:h val="0.708010446951493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поступления,млн.руб.</c:v>
                </c:pt>
              </c:strCache>
            </c:strRef>
          </c:tx>
          <c:dPt>
            <c:idx val="0"/>
            <c:spPr>
              <a:solidFill>
                <a:srgbClr val="88122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EA-4318-ABFC-A5B0195DB1C6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EA-4318-ABFC-A5B0195DB1C6}"/>
              </c:ext>
            </c:extLst>
          </c:dPt>
          <c:dPt>
            <c:idx val="2"/>
            <c:spPr>
              <a:solidFill>
                <a:srgbClr val="C453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FEA-4318-ABFC-A5B0195DB1C6}"/>
              </c:ext>
            </c:extLst>
          </c:dPt>
          <c:dPt>
            <c:idx val="3"/>
            <c:spPr>
              <a:solidFill>
                <a:srgbClr val="0033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EA-4318-ABFC-A5B0195DB1C6}"/>
              </c:ext>
            </c:extLst>
          </c:dPt>
          <c:dLbls>
            <c:dLbl>
              <c:idx val="0"/>
              <c:layout>
                <c:manualLayout>
                  <c:x val="4.1662037551383427E-3"/>
                  <c:y val="-4.897870133533511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6659260082213082E-2"/>
                      <c:h val="8.5351309698186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FEA-4318-ABFC-A5B0195DB1C6}"/>
                </c:ext>
              </c:extLst>
            </c:dLbl>
            <c:dLbl>
              <c:idx val="1"/>
              <c:layout>
                <c:manualLayout>
                  <c:x val="3.0552160871014346E-2"/>
                  <c:y val="-6.064029689136755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EA-4318-ABFC-A5B0195DB1C6}"/>
                </c:ext>
              </c:extLst>
            </c:dLbl>
            <c:dLbl>
              <c:idx val="2"/>
              <c:layout>
                <c:manualLayout>
                  <c:x val="1.3887345850461063E-2"/>
                  <c:y val="-5.364333955774833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EA-4318-ABFC-A5B0195DB1C6}"/>
                </c:ext>
              </c:extLst>
            </c:dLbl>
            <c:dLbl>
              <c:idx val="3"/>
              <c:layout>
                <c:manualLayout>
                  <c:x val="2.2219753360737688E-2"/>
                  <c:y val="-6.297261600257410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994445061659815E-2"/>
                      <c:h val="9.4680586143012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FEA-4318-ABFC-A5B0195DB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41.2</c:v>
                </c:pt>
                <c:pt idx="1">
                  <c:v>75.900000000000006</c:v>
                </c:pt>
                <c:pt idx="2">
                  <c:v>19.100000000000001</c:v>
                </c:pt>
                <c:pt idx="3" formatCode="0.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FEA-4318-ABFC-A5B0195DB1C6}"/>
            </c:ext>
          </c:extLst>
        </c:ser>
        <c:gapWidth val="25"/>
        <c:gapDepth val="194"/>
        <c:shape val="cylinder"/>
        <c:axId val="175975808"/>
        <c:axId val="175998080"/>
        <c:axId val="0"/>
      </c:bar3DChart>
      <c:catAx>
        <c:axId val="175975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998080"/>
        <c:crosses val="autoZero"/>
        <c:auto val="1"/>
        <c:lblAlgn val="ctr"/>
        <c:lblOffset val="100"/>
      </c:catAx>
      <c:valAx>
        <c:axId val="175998080"/>
        <c:scaling>
          <c:orientation val="minMax"/>
        </c:scaling>
        <c:delete val="1"/>
        <c:axPos val="l"/>
        <c:numFmt formatCode="General" sourceLinked="1"/>
        <c:tickLblPos val="none"/>
        <c:crossAx val="1759758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363124964434854E-4"/>
          <c:y val="4.5261410863645563E-4"/>
          <c:w val="0.99493179619608663"/>
          <c:h val="0.866305962076631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погашено -289,3</c:v>
                </c:pt>
              </c:strCache>
            </c:strRef>
          </c:tx>
          <c:spPr>
            <a:solidFill>
              <a:srgbClr val="8B2575"/>
            </a:solidFill>
            <a:ln>
              <a:noFill/>
            </a:ln>
          </c:spPr>
          <c:dLbls>
            <c:dLbl>
              <c:idx val="0"/>
              <c:layout>
                <c:manualLayout>
                  <c:x val="7.083406723748146E-3"/>
                  <c:y val="5.18250239769277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C0-479F-8774-1D2DC671563B}"/>
                </c:ext>
              </c:extLst>
            </c:dLbl>
            <c:dLbl>
              <c:idx val="1"/>
              <c:layout>
                <c:manualLayout>
                  <c:x val="7.2061114071516981E-3"/>
                  <c:y val="0.159264673747257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C0-479F-8774-1D2DC671563B}"/>
                </c:ext>
              </c:extLst>
            </c:dLbl>
            <c:dLbl>
              <c:idx val="2"/>
              <c:layout>
                <c:manualLayout>
                  <c:x val="1.3349154057180287E-3"/>
                  <c:y val="0.195099225340389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C0-479F-8774-1D2DC671563B}"/>
                </c:ext>
              </c:extLst>
            </c:dLbl>
            <c:dLbl>
              <c:idx val="3"/>
              <c:layout>
                <c:manualLayout>
                  <c:x val="5.7894300624020669E-3"/>
                  <c:y val="3.981616843681439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C0-479F-8774-1D2DC671563B}"/>
                </c:ext>
              </c:extLst>
            </c:dLbl>
            <c:dLbl>
              <c:idx val="4"/>
              <c:layout>
                <c:manualLayout>
                  <c:x val="-1.4085047508464558E-2"/>
                  <c:y val="1.5926467374725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C0-479F-8774-1D2DC6715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CC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32.300000000000004</c:v>
                </c:pt>
                <c:pt idx="1">
                  <c:v>245.5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C0-479F-8774-1D2DC67156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 комиссии - 301,1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1098080865286661E-3"/>
                  <c:y val="-4.17737444661012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2C0-479F-8774-1D2DC671563B}"/>
                </c:ext>
              </c:extLst>
            </c:dLbl>
            <c:dLbl>
              <c:idx val="1"/>
              <c:layout>
                <c:manualLayout>
                  <c:x val="5.1907398726248125E-2"/>
                  <c:y val="4.263710651535156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2C0-479F-8774-1D2DC671563B}"/>
                </c:ext>
              </c:extLst>
            </c:dLbl>
            <c:dLbl>
              <c:idx val="2"/>
              <c:layout>
                <c:manualLayout>
                  <c:x val="2.0481531104577552E-2"/>
                  <c:y val="-2.8228095856014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2C0-479F-8774-1D2DC671563B}"/>
                </c:ext>
              </c:extLst>
            </c:dLbl>
            <c:dLbl>
              <c:idx val="3"/>
              <c:layout>
                <c:manualLayout>
                  <c:x val="2.1502624712291477E-2"/>
                  <c:y val="-3.72573924579776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C0-479F-8774-1D2DC671563B}"/>
                </c:ext>
              </c:extLst>
            </c:dLbl>
            <c:dLbl>
              <c:idx val="4"/>
              <c:layout>
                <c:manualLayout>
                  <c:x val="2.2405338972101164E-2"/>
                  <c:y val="-6.13334092013959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C0-479F-8774-1D2DC67156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32.300000000000004</c:v>
                </c:pt>
                <c:pt idx="1">
                  <c:v>245.5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C0-479F-8774-1D2DC671563B}"/>
            </c:ext>
          </c:extLst>
        </c:ser>
        <c:gapWidth val="50"/>
        <c:gapDepth val="113"/>
        <c:shape val="box"/>
        <c:axId val="176876928"/>
        <c:axId val="176882816"/>
        <c:axId val="175652352"/>
      </c:bar3DChart>
      <c:catAx>
        <c:axId val="176876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882816"/>
        <c:crosses val="autoZero"/>
        <c:auto val="1"/>
        <c:lblAlgn val="ctr"/>
        <c:lblOffset val="100"/>
      </c:catAx>
      <c:valAx>
        <c:axId val="176882816"/>
        <c:scaling>
          <c:orientation val="minMax"/>
        </c:scaling>
        <c:delete val="1"/>
        <c:axPos val="l"/>
        <c:numFmt formatCode="General" sourceLinked="1"/>
        <c:tickLblPos val="none"/>
        <c:crossAx val="176876928"/>
        <c:crosses val="autoZero"/>
        <c:crossBetween val="between"/>
      </c:valAx>
      <c:serAx>
        <c:axId val="175652352"/>
        <c:scaling>
          <c:orientation val="minMax"/>
        </c:scaling>
        <c:delete val="1"/>
        <c:axPos val="b"/>
        <c:tickLblPos val="none"/>
        <c:crossAx val="176882816"/>
        <c:crosses val="autoZero"/>
      </c:serAx>
      <c:spPr>
        <a:noFill/>
        <a:ln w="2537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7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07548691728656"/>
          <c:y val="8.7975548483395893E-2"/>
          <c:w val="0.34692451308272088"/>
          <c:h val="0.22712992203868665"/>
        </c:manualLayout>
      </c:layout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6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/>
              <a:t>В </a:t>
            </a:r>
            <a:r>
              <a:rPr lang="ru-RU" sz="2000" dirty="0" smtClean="0"/>
              <a:t>2022</a:t>
            </a:r>
            <a:r>
              <a:rPr lang="ru-RU" sz="2000" baseline="0" dirty="0" smtClean="0"/>
              <a:t> </a:t>
            </a:r>
            <a:r>
              <a:rPr lang="ru-RU" sz="2000" dirty="0" smtClean="0"/>
              <a:t>году </a:t>
            </a:r>
            <a:r>
              <a:rPr lang="ru-RU" sz="2000" dirty="0"/>
              <a:t>расходы на реализацию муниципальных программ составили </a:t>
            </a:r>
            <a:r>
              <a:rPr lang="ru-RU" sz="2000" dirty="0" smtClean="0"/>
              <a:t>179,8</a:t>
            </a:r>
            <a:r>
              <a:rPr lang="ru-RU" sz="2000" baseline="0" dirty="0" smtClean="0"/>
              <a:t> </a:t>
            </a:r>
            <a:r>
              <a:rPr lang="ru-RU" sz="2000" dirty="0" smtClean="0"/>
              <a:t>млн.руб</a:t>
            </a:r>
            <a:r>
              <a:rPr lang="ru-RU" sz="2000" dirty="0"/>
              <a:t>.</a:t>
            </a:r>
          </a:p>
        </c:rich>
      </c:tx>
      <c:layout>
        <c:manualLayout>
          <c:xMode val="edge"/>
          <c:yMode val="edge"/>
          <c:x val="0.15888587319488098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2022 году расходы на реализацию муниципальных программ составили </c:v>
                </c:pt>
              </c:strCache>
            </c:strRef>
          </c:tx>
          <c:dPt>
            <c:idx val="0"/>
            <c:spPr>
              <a:solidFill>
                <a:srgbClr val="88122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C1-4484-AB99-C65144AF97E8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C1-4484-AB99-C65144AF97E8}"/>
              </c:ext>
            </c:extLst>
          </c:dPt>
          <c:dPt>
            <c:idx val="2"/>
            <c:spPr>
              <a:solidFill>
                <a:schemeClr val="accent5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C1-4484-AB99-C65144AF97E8}"/>
              </c:ext>
            </c:extLst>
          </c:dPt>
          <c:dPt>
            <c:idx val="3"/>
            <c:spPr>
              <a:solidFill>
                <a:srgbClr val="16BF0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C1-4484-AB99-C65144AF97E8}"/>
              </c:ext>
            </c:extLst>
          </c:dPt>
          <c:dLbls>
            <c:dLbl>
              <c:idx val="0"/>
              <c:layout>
                <c:manualLayout>
                  <c:x val="-3.5446991510593696E-2"/>
                  <c:y val="-0.136264541909922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C1-4484-AB99-C65144AF97E8}"/>
                </c:ext>
              </c:extLst>
            </c:dLbl>
            <c:dLbl>
              <c:idx val="1"/>
              <c:layout>
                <c:manualLayout>
                  <c:x val="-7.1145803568559193E-2"/>
                  <c:y val="-2.45533155023565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C1-4484-AB99-C65144AF97E8}"/>
                </c:ext>
              </c:extLst>
            </c:dLbl>
            <c:dLbl>
              <c:idx val="2"/>
              <c:layout>
                <c:manualLayout>
                  <c:x val="4.2257876075970065E-3"/>
                  <c:y val="-0.150440904091005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C1-4484-AB99-C65144AF97E8}"/>
                </c:ext>
              </c:extLst>
            </c:dLbl>
            <c:dLbl>
              <c:idx val="3"/>
              <c:layout>
                <c:manualLayout>
                  <c:x val="2.5399425642031428E-2"/>
                  <c:y val="-0.1103808477766336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C1-4484-AB99-C65144AF9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Социальной направленности</c:v>
                </c:pt>
                <c:pt idx="1">
                  <c:v>Поддержка отраслей экономики</c:v>
                </c:pt>
                <c:pt idx="2">
                  <c:v>Обеспечение безопасных условий жизнедеятельности</c:v>
                </c:pt>
                <c:pt idx="3">
                  <c:v>Общего характера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0.41500000000000031</c:v>
                </c:pt>
                <c:pt idx="1">
                  <c:v>0.27500000000000002</c:v>
                </c:pt>
                <c:pt idx="2">
                  <c:v>2.1999999999999999E-2</c:v>
                </c:pt>
                <c:pt idx="3">
                  <c:v>0.28800000000000031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C1-4484-AB99-C65144AF97E8}"/>
            </c:ext>
          </c:extLst>
        </c:ser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0766464393019726"/>
          <c:y val="0.23601434357865594"/>
          <c:w val="0.38428766592893215"/>
          <c:h val="0.64638944499109063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074691937032232E-2"/>
          <c:y val="8.3992882772471827E-2"/>
          <c:w val="0.91995168794730497"/>
          <c:h val="0.751950627793164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spPr>
              <a:solidFill>
                <a:srgbClr val="88122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E5-4030-81E9-089366756D49}"/>
              </c:ext>
            </c:extLst>
          </c:dPt>
          <c:dPt>
            <c:idx val="1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E5-4030-81E9-089366756D49}"/>
              </c:ext>
            </c:extLst>
          </c:dPt>
          <c:dPt>
            <c:idx val="3"/>
            <c:spPr>
              <a:solidFill>
                <a:srgbClr val="16BF0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FE5-4030-81E9-089366756D49}"/>
              </c:ext>
            </c:extLst>
          </c:dPt>
          <c:dLbls>
            <c:dLbl>
              <c:idx val="0"/>
              <c:layout>
                <c:manualLayout>
                  <c:x val="-1.3893711574862093E-3"/>
                  <c:y val="1.56497792478184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76,8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E5-4030-81E9-089366756D4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51,6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E5-4030-81E9-089366756D4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4,7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E5-4030-81E9-089366756D49}"/>
                </c:ext>
              </c:extLst>
            </c:dLbl>
            <c:dLbl>
              <c:idx val="3"/>
              <c:layout>
                <c:manualLayout>
                  <c:x val="-1.3893711574862121E-3"/>
                  <c:y val="1.875286091874254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54,1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E5-4030-81E9-089366756D4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 Факт</c:v>
                </c:pt>
                <c:pt idx="1">
                  <c:v>План  Факт</c:v>
                </c:pt>
                <c:pt idx="2">
                  <c:v>План  Факт</c:v>
                </c:pt>
                <c:pt idx="3">
                  <c:v>План  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65</c:v>
                </c:pt>
                <c:pt idx="1">
                  <c:v>37.300000000000004</c:v>
                </c:pt>
                <c:pt idx="2" formatCode="0.0">
                  <c:v>10.1</c:v>
                </c:pt>
                <c:pt idx="3">
                  <c:v>40.200000000000003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E5-4030-81E9-089366756D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Фатк</c:v>
                </c:pt>
              </c:strCache>
            </c:strRef>
          </c:tx>
          <c:spPr>
            <a:solidFill>
              <a:srgbClr val="FF9999"/>
            </a:solidFill>
          </c:spPr>
          <c:dPt>
            <c:idx val="1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E5-4030-81E9-089366756D49}"/>
              </c:ext>
            </c:extLst>
          </c:dPt>
          <c:dPt>
            <c:idx val="3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FE5-4030-81E9-089366756D49}"/>
              </c:ext>
            </c:extLst>
          </c:dPt>
          <c:dLbls>
            <c:dLbl>
              <c:idx val="0"/>
              <c:layout>
                <c:manualLayout>
                  <c:x val="-2.7801645059210372E-3"/>
                  <c:y val="1.33935295246814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74,4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E5-4030-81E9-089366756D49}"/>
                </c:ext>
              </c:extLst>
            </c:dLbl>
            <c:dLbl>
              <c:idx val="1"/>
              <c:layout>
                <c:manualLayout>
                  <c:x val="1.3893711574862093E-3"/>
                  <c:y val="-9.376430459371330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E5-4030-81E9-089366756D49}"/>
                </c:ext>
              </c:extLst>
            </c:dLbl>
            <c:dLbl>
              <c:idx val="2"/>
              <c:layout>
                <c:manualLayout>
                  <c:x val="-1.38937115748620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4,0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FE5-4030-81E9-089366756D4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51,4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E5-4030-81E9-089366756D49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 Факт</c:v>
                </c:pt>
                <c:pt idx="1">
                  <c:v>План  Факт</c:v>
                </c:pt>
                <c:pt idx="2">
                  <c:v>План  Факт</c:v>
                </c:pt>
                <c:pt idx="3">
                  <c:v>План  Факт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61.8</c:v>
                </c:pt>
                <c:pt idx="1">
                  <c:v>34.4</c:v>
                </c:pt>
                <c:pt idx="2" formatCode="General">
                  <c:v>9.8000000000000007</c:v>
                </c:pt>
                <c:pt idx="3" formatCode="General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E5-4030-81E9-089366756D49}"/>
            </c:ext>
          </c:extLst>
        </c:ser>
        <c:axId val="176075520"/>
        <c:axId val="176077056"/>
      </c:barChart>
      <c:catAx>
        <c:axId val="1760755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077056"/>
        <c:crosses val="autoZero"/>
        <c:auto val="1"/>
        <c:lblAlgn val="ctr"/>
        <c:lblOffset val="100"/>
      </c:catAx>
      <c:valAx>
        <c:axId val="176077056"/>
        <c:scaling>
          <c:orientation val="minMax"/>
        </c:scaling>
        <c:delete val="1"/>
        <c:axPos val="l"/>
        <c:numFmt formatCode="0.0" sourceLinked="1"/>
        <c:tickLblPos val="none"/>
        <c:crossAx val="17607552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1.7299795424036934E-2"/>
          <c:y val="0"/>
          <c:w val="0.96540040915192549"/>
          <c:h val="0.6799393203328948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E0-47B6-984A-D9F98206C644}"/>
              </c:ext>
            </c:extLst>
          </c:dPt>
          <c:dPt>
            <c:idx val="1"/>
            <c:spPr>
              <a:solidFill>
                <a:srgbClr val="F668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0-47B6-984A-D9F98206C644}"/>
              </c:ext>
            </c:extLst>
          </c:dPt>
          <c:dPt>
            <c:idx val="2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E0-47B6-984A-D9F98206C644}"/>
              </c:ext>
            </c:extLst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0-47B6-984A-D9F98206C644}"/>
              </c:ext>
            </c:extLst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2E0-47B6-984A-D9F98206C644}"/>
              </c:ext>
            </c:extLst>
          </c:dPt>
          <c:dLbls>
            <c:dLbl>
              <c:idx val="0"/>
              <c:layout>
                <c:manualLayout>
                  <c:x val="1.8548055537668463E-2"/>
                  <c:y val="-6.0561415455206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28 157,9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E0-47B6-984A-D9F98206C644}"/>
                </c:ext>
              </c:extLst>
            </c:dLbl>
            <c:dLbl>
              <c:idx val="1"/>
              <c:layout>
                <c:manualLayout>
                  <c:x val="1.5837156567112383E-2"/>
                  <c:y val="-9.24408056194101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5 548,0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0-47B6-984A-D9F98206C644}"/>
                </c:ext>
              </c:extLst>
            </c:dLbl>
            <c:dLbl>
              <c:idx val="2"/>
              <c:layout>
                <c:manualLayout>
                  <c:x val="-1.0029423274106461E-3"/>
                  <c:y val="-0.134879154803416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1 812,6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E0-47B6-984A-D9F98206C644}"/>
                </c:ext>
              </c:extLst>
            </c:dLbl>
            <c:dLbl>
              <c:idx val="3"/>
              <c:layout>
                <c:manualLayout>
                  <c:x val="-1.2876645152342218E-2"/>
                  <c:y val="-0.151120477302536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1 017,2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0-47B6-984A-D9F98206C644}"/>
                </c:ext>
              </c:extLst>
            </c:dLbl>
            <c:dLbl>
              <c:idx val="4"/>
              <c:layout>
                <c:manualLayout>
                  <c:x val="-3.0265106671752091E-2"/>
                  <c:y val="-0.152233870930886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529,3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E0-47B6-984A-D9F98206C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и дополнительное образование </c:v>
                </c:pt>
                <c:pt idx="1">
                  <c:v>Охрана семьи и детства</c:v>
                </c:pt>
                <c:pt idx="2">
                  <c:v>Другие вопросы в области образования</c:v>
                </c:pt>
                <c:pt idx="3">
                  <c:v>Социальное обеспечение населения</c:v>
                </c:pt>
                <c:pt idx="4">
                  <c:v>Опека и попечительство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27921.9</c:v>
                </c:pt>
                <c:pt idx="1">
                  <c:v>5540.5</c:v>
                </c:pt>
                <c:pt idx="2">
                  <c:v>2486.5</c:v>
                </c:pt>
                <c:pt idx="3">
                  <c:v>1199.9000000000001</c:v>
                </c:pt>
                <c:pt idx="4">
                  <c:v>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2E0-47B6-984A-D9F98206C644}"/>
            </c:ext>
          </c:extLst>
        </c:ser>
        <c:gapWidth val="54"/>
        <c:gapDepth val="21"/>
        <c:shape val="box"/>
        <c:axId val="178025984"/>
        <c:axId val="178027520"/>
        <c:axId val="177914304"/>
      </c:bar3DChart>
      <c:catAx>
        <c:axId val="178025984"/>
        <c:scaling>
          <c:orientation val="minMax"/>
        </c:scaling>
        <c:delete val="1"/>
        <c:axPos val="b"/>
        <c:numFmt formatCode="General" sourceLinked="0"/>
        <c:tickLblPos val="none"/>
        <c:crossAx val="178027520"/>
        <c:crosses val="autoZero"/>
        <c:auto val="1"/>
        <c:lblAlgn val="ctr"/>
        <c:lblOffset val="100"/>
      </c:catAx>
      <c:valAx>
        <c:axId val="178027520"/>
        <c:scaling>
          <c:orientation val="minMax"/>
        </c:scaling>
        <c:delete val="1"/>
        <c:axPos val="l"/>
        <c:numFmt formatCode="#,##0.0" sourceLinked="1"/>
        <c:tickLblPos val="none"/>
        <c:crossAx val="178025984"/>
        <c:crosses val="autoZero"/>
        <c:crossBetween val="between"/>
      </c:valAx>
      <c:serAx>
        <c:axId val="177914304"/>
        <c:scaling>
          <c:orientation val="minMax"/>
        </c:scaling>
        <c:delete val="1"/>
        <c:axPos val="b"/>
        <c:tickLblPos val="none"/>
        <c:crossAx val="17802752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depthPercent val="100"/>
      <c:perspective val="10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</c:spPr>
    </c:floor>
    <c:plotArea>
      <c:layout>
        <c:manualLayout>
          <c:layoutTarget val="inner"/>
          <c:xMode val="edge"/>
          <c:yMode val="edge"/>
          <c:x val="0"/>
          <c:y val="4.1718524280475712E-2"/>
          <c:w val="1"/>
          <c:h val="0.62768819337533965"/>
        </c:manualLayout>
      </c:layout>
      <c:bar3DChart>
        <c:barDir val="col"/>
        <c:grouping val="clustered"/>
        <c:gapWidth val="71"/>
        <c:shape val="cylinder"/>
        <c:axId val="179559040"/>
        <c:axId val="179560832"/>
        <c:axId val="0"/>
      </c:bar3DChart>
      <c:catAx>
        <c:axId val="179559040"/>
        <c:scaling>
          <c:orientation val="minMax"/>
        </c:scaling>
        <c:delete val="1"/>
        <c:axPos val="b"/>
        <c:tickLblPos val="none"/>
        <c:crossAx val="179560832"/>
        <c:crosses val="autoZero"/>
        <c:auto val="1"/>
        <c:lblAlgn val="ctr"/>
        <c:lblOffset val="100"/>
      </c:catAx>
      <c:valAx>
        <c:axId val="179560832"/>
        <c:scaling>
          <c:orientation val="minMax"/>
        </c:scaling>
        <c:delete val="1"/>
        <c:axPos val="l"/>
        <c:numFmt formatCode="General" sourceLinked="1"/>
        <c:tickLblPos val="none"/>
        <c:crossAx val="17955904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zero"/>
  </c:chart>
  <c:txPr>
    <a:bodyPr/>
    <a:lstStyle/>
    <a:p>
      <a:pPr>
        <a:defRPr sz="1725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depthPercent val="100"/>
      <c:perspective val="10"/>
    </c:view3D>
    <c:plotArea>
      <c:layout>
        <c:manualLayout>
          <c:layoutTarget val="inner"/>
          <c:xMode val="edge"/>
          <c:yMode val="edge"/>
          <c:x val="1.6516516516516522E-2"/>
          <c:y val="2.9957930230832597E-2"/>
          <c:w val="0.96696696696695861"/>
          <c:h val="0.62768819337533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20B-4B0E-B0AC-B1067C584655}"/>
              </c:ext>
            </c:extLst>
          </c:dPt>
          <c:dPt>
            <c:idx val="1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0B-4B0E-B0AC-B1067C584655}"/>
              </c:ext>
            </c:extLst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20B-4B0E-B0AC-B1067C584655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0B-4B0E-B0AC-B1067C584655}"/>
              </c:ext>
            </c:extLst>
          </c:dPt>
          <c:dPt>
            <c:idx val="4"/>
            <c:spPr>
              <a:solidFill>
                <a:srgbClr val="17F14B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20B-4B0E-B0AC-B1067C584655}"/>
              </c:ext>
            </c:extLst>
          </c:dPt>
          <c:dPt>
            <c:idx val="5"/>
            <c:spPr>
              <a:solidFill>
                <a:srgbClr val="FFCCCC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0B-4B0E-B0AC-B1067C584655}"/>
              </c:ext>
            </c:extLst>
          </c:dPt>
          <c:dLbls>
            <c:dLbl>
              <c:idx val="0"/>
              <c:layout>
                <c:manualLayout>
                  <c:x val="0"/>
                  <c:y val="-2.48809409193802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0B-4B0E-B0AC-B1067C584655}"/>
                </c:ext>
              </c:extLst>
            </c:dLbl>
            <c:dLbl>
              <c:idx val="1"/>
              <c:layout>
                <c:manualLayout>
                  <c:x val="2.5936130950095651E-3"/>
                  <c:y val="-2.84353610507202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0B-4B0E-B0AC-B1067C584655}"/>
                </c:ext>
              </c:extLst>
            </c:dLbl>
            <c:dLbl>
              <c:idx val="2"/>
              <c:layout>
                <c:manualLayout>
                  <c:x val="1.1671258927543024E-2"/>
                  <c:y val="-6.75339824954604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0B-4B0E-B0AC-B1067C584655}"/>
                </c:ext>
              </c:extLst>
            </c:dLbl>
            <c:dLbl>
              <c:idx val="3"/>
              <c:layout>
                <c:manualLayout>
                  <c:x val="6.4840327375239116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0B-4B0E-B0AC-B1067C584655}"/>
                </c:ext>
              </c:extLst>
            </c:dLbl>
            <c:dLbl>
              <c:idx val="4"/>
              <c:layout>
                <c:manualLayout>
                  <c:x val="1.2968065475047821E-3"/>
                  <c:y val="-7.1088402626800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0B-4B0E-B0AC-B1067C584655}"/>
                </c:ext>
              </c:extLst>
            </c:dLbl>
            <c:dLbl>
              <c:idx val="5"/>
              <c:layout>
                <c:manualLayout>
                  <c:x val="5.1872261900190392E-3"/>
                  <c:y val="-5.33163019701004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B-4B0E-B0AC-B1067C5846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ЦКС</c:v>
                </c:pt>
                <c:pt idx="1">
                  <c:v>Служба,бухгалтерия</c:v>
                </c:pt>
                <c:pt idx="2">
                  <c:v>ЦБС</c:v>
                </c:pt>
                <c:pt idx="3">
                  <c:v>ДШИ</c:v>
                </c:pt>
                <c:pt idx="4">
                  <c:v>Музей</c:v>
                </c:pt>
                <c:pt idx="5">
                  <c:v>Центр туризма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11767.6</c:v>
                </c:pt>
                <c:pt idx="1">
                  <c:v>9676.9</c:v>
                </c:pt>
                <c:pt idx="2">
                  <c:v>8291.5</c:v>
                </c:pt>
                <c:pt idx="3">
                  <c:v>2792.3</c:v>
                </c:pt>
                <c:pt idx="4">
                  <c:v>1534.8</c:v>
                </c:pt>
                <c:pt idx="5">
                  <c:v>944.3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20B-4B0E-B0AC-B1067C584655}"/>
            </c:ext>
          </c:extLst>
        </c:ser>
        <c:gapWidth val="71"/>
        <c:shape val="cylinder"/>
        <c:axId val="179733248"/>
        <c:axId val="179734784"/>
        <c:axId val="0"/>
      </c:bar3DChart>
      <c:catAx>
        <c:axId val="179733248"/>
        <c:scaling>
          <c:orientation val="minMax"/>
        </c:scaling>
        <c:delete val="1"/>
        <c:axPos val="b"/>
        <c:numFmt formatCode="General" sourceLinked="0"/>
        <c:tickLblPos val="none"/>
        <c:crossAx val="179734784"/>
        <c:crosses val="autoZero"/>
        <c:auto val="1"/>
        <c:lblAlgn val="ctr"/>
        <c:lblOffset val="100"/>
      </c:catAx>
      <c:valAx>
        <c:axId val="179734784"/>
        <c:scaling>
          <c:orientation val="minMax"/>
        </c:scaling>
        <c:delete val="1"/>
        <c:axPos val="l"/>
        <c:numFmt formatCode="#,##0.0" sourceLinked="1"/>
        <c:tickLblPos val="none"/>
        <c:crossAx val="179733248"/>
        <c:crosses val="autoZero"/>
        <c:crossBetween val="between"/>
      </c:valAx>
      <c:spPr>
        <a:noFill/>
        <a:ln w="15532">
          <a:noFill/>
        </a:ln>
      </c:spPr>
    </c:plotArea>
    <c:plotVisOnly val="1"/>
    <c:dispBlanksAs val="zero"/>
  </c:chart>
  <c:txPr>
    <a:bodyPr/>
    <a:lstStyle/>
    <a:p>
      <a:pPr>
        <a:defRPr sz="1055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2080" b="1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 1 330,1</a:t>
            </a:r>
            <a:r>
              <a:rPr lang="ru-RU" sz="2400" b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>
              <a:defRPr sz="2080" b="1"/>
            </a:pP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т.ч. федеральный бюджет 248,4 т.р.,</a:t>
            </a:r>
          </a:p>
          <a:p>
            <a:pPr algn="ctr">
              <a:defRPr sz="2080" b="1"/>
            </a:pP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областной бюджет – 1081,7 т.р</a:t>
            </a:r>
            <a:r>
              <a:rPr lang="ru-RU" sz="208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80" b="1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5232574062137776"/>
          <c:y val="0.12726342759002593"/>
        </c:manualLayout>
      </c:layout>
    </c:title>
    <c:view3D>
      <c:rotX val="50"/>
      <c:rotY val="156"/>
      <c:perspective val="30"/>
    </c:view3D>
    <c:plotArea>
      <c:layout>
        <c:manualLayout>
          <c:layoutTarget val="inner"/>
          <c:xMode val="edge"/>
          <c:yMode val="edge"/>
          <c:x val="3.4412717469784602E-2"/>
          <c:y val="0.45486208741189832"/>
          <c:w val="0.39028996893387685"/>
          <c:h val="0.5236838005499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60-47A5-83CD-B9D56DA28660}"/>
              </c:ext>
            </c:extLst>
          </c:dPt>
          <c:dPt>
            <c:idx val="1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60-47A5-83CD-B9D56DA28660}"/>
              </c:ext>
            </c:extLst>
          </c:dPt>
          <c:dLbls>
            <c:dLbl>
              <c:idx val="0"/>
              <c:layout>
                <c:manualLayout>
                  <c:x val="0.10832570281457801"/>
                  <c:y val="4.168197985978799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200" dirty="0" smtClean="0">
                        <a:solidFill>
                          <a:schemeClr val="bg1"/>
                        </a:solidFill>
                      </a:rPr>
                      <a:t>979,0</a:t>
                    </a:r>
                    <a:endParaRPr lang="ru-RU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60-47A5-83CD-B9D56DA28660}"/>
                </c:ext>
              </c:extLst>
            </c:dLbl>
            <c:dLbl>
              <c:idx val="1"/>
              <c:layout>
                <c:manualLayout>
                  <c:x val="-0.11042271229670775"/>
                  <c:y val="-0.11265792610250294"/>
                </c:manualLayout>
              </c:layout>
              <c:tx>
                <c:rich>
                  <a:bodyPr/>
                  <a:lstStyle/>
                  <a:p>
                    <a:r>
                      <a:rPr lang="ru-RU" sz="2200" dirty="0" smtClean="0"/>
                      <a:t>351,1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60-47A5-83CD-B9D56DA28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обеспечение деятельности ОМСУ</c:v>
                </c:pt>
                <c:pt idx="1">
                  <c:v>получение МБТ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979</c:v>
                </c:pt>
                <c:pt idx="1">
                  <c:v>351.1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60-47A5-83CD-B9D56DA28660}"/>
            </c:ext>
          </c:extLst>
        </c:ser>
      </c:pie3DChart>
    </c:plotArea>
    <c:plotVisOnly val="1"/>
    <c:dispBlanksAs val="zero"/>
  </c:chart>
  <c:txPr>
    <a:bodyPr/>
    <a:lstStyle/>
    <a:p>
      <a:pPr>
        <a:defRPr sz="1396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0.6748</cdr:x>
      <cdr:y>0.53061</cdr:y>
    </cdr:from>
    <cdr:to>
      <cdr:x>1</cdr:x>
      <cdr:y>0.69388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976665" y="1872208"/>
          <a:ext cx="2880319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2,3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7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0.02002</cdr:x>
      <cdr:y>0.6376</cdr:y>
    </cdr:from>
    <cdr:to>
      <cdr:x>0.2369</cdr:x>
      <cdr:y>0.94612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9512" y="2232243"/>
          <a:ext cx="1944216" cy="1080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Дошкольное и дополнительное образование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0.79115</cdr:x>
      <cdr:y>0.6376</cdr:y>
    </cdr:from>
    <cdr:to>
      <cdr:x>1</cdr:x>
      <cdr:y>0.88442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092280" y="2232243"/>
          <a:ext cx="1872208" cy="864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Опека и попечительство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0.61528</cdr:x>
      <cdr:y>0.6376</cdr:y>
    </cdr:from>
    <cdr:to>
      <cdr:x>0.79362</cdr:x>
      <cdr:y>0.89878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968552" y="2232248"/>
          <a:ext cx="144016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Социальное обеспечение населения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0.42802</cdr:x>
      <cdr:y>0.61703</cdr:y>
    </cdr:from>
    <cdr:to>
      <cdr:x>0.60637</cdr:x>
      <cdr:y>0.92555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456384" y="2160240"/>
          <a:ext cx="1440160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0.26903</cdr:x>
      <cdr:y>0.6376</cdr:y>
    </cdr:from>
    <cdr:to>
      <cdr:x>0.38075</cdr:x>
      <cdr:y>0.85765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411760" y="2232248"/>
          <a:ext cx="1001460" cy="770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Охрана семьи и детства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0.10291</cdr:x>
      <cdr:y>0.6928</cdr:y>
    </cdr:from>
    <cdr:to>
      <cdr:x>0.19628</cdr:x>
      <cdr:y>0.99311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7865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ЦКС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0.24262</cdr:x>
      <cdr:y>0.6928</cdr:y>
    </cdr:from>
    <cdr:to>
      <cdr:x>0.36026</cdr:x>
      <cdr:y>0.99311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76017" y="2109441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Служба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бухгалтерия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0.38232</cdr:x>
      <cdr:y>0.6928</cdr:y>
    </cdr:from>
    <cdr:to>
      <cdr:x>0.47569</cdr:x>
      <cdr:y>0.99311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44169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ЦБС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0.52202</cdr:x>
      <cdr:y>0.6928</cdr:y>
    </cdr:from>
    <cdr:to>
      <cdr:x>0.61539</cdr:x>
      <cdr:y>0.99311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112321" y="2109441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ДШИ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0.64702</cdr:x>
      <cdr:y>0.69969</cdr:y>
    </cdr:from>
    <cdr:to>
      <cdr:x>0.74039</cdr:x>
      <cdr:y>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336457" y="2253457"/>
          <a:ext cx="914400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Музей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0.79408</cdr:x>
      <cdr:y>0.69969</cdr:y>
    </cdr:from>
    <cdr:to>
      <cdr:x>0.91172</cdr:x>
      <cdr:y>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776617" y="2130425"/>
          <a:ext cx="115212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2A1F03"/>
              </a:solidFill>
              <a:latin typeface="Book Antiqua"/>
            </a:defRPr>
          </a:lvl1pPr>
          <a:lvl2pPr marL="457200" indent="0">
            <a:defRPr sz="1100">
              <a:solidFill>
                <a:srgbClr val="2A1F03"/>
              </a:solidFill>
              <a:latin typeface="Book Antiqua"/>
            </a:defRPr>
          </a:lvl2pPr>
          <a:lvl3pPr marL="914400" indent="0">
            <a:defRPr sz="1100">
              <a:solidFill>
                <a:srgbClr val="2A1F03"/>
              </a:solidFill>
              <a:latin typeface="Book Antiqua"/>
            </a:defRPr>
          </a:lvl3pPr>
          <a:lvl4pPr marL="1371600" indent="0">
            <a:defRPr sz="1100">
              <a:solidFill>
                <a:srgbClr val="2A1F03"/>
              </a:solidFill>
              <a:latin typeface="Book Antiqua"/>
            </a:defRPr>
          </a:lvl4pPr>
          <a:lvl5pPr marL="1828800" indent="0">
            <a:defRPr sz="1100">
              <a:solidFill>
                <a:srgbClr val="2A1F03"/>
              </a:solidFill>
              <a:latin typeface="Book Antiqua"/>
            </a:defRPr>
          </a:lvl5pPr>
          <a:lvl6pPr marL="2286000" indent="0">
            <a:defRPr sz="1100">
              <a:solidFill>
                <a:srgbClr val="2A1F03"/>
              </a:solidFill>
              <a:latin typeface="Book Antiqua"/>
            </a:defRPr>
          </a:lvl6pPr>
          <a:lvl7pPr marL="2743200" indent="0">
            <a:defRPr sz="1100">
              <a:solidFill>
                <a:srgbClr val="2A1F03"/>
              </a:solidFill>
              <a:latin typeface="Book Antiqua"/>
            </a:defRPr>
          </a:lvl7pPr>
          <a:lvl8pPr marL="3200400" indent="0">
            <a:defRPr sz="1100">
              <a:solidFill>
                <a:srgbClr val="2A1F03"/>
              </a:solidFill>
              <a:latin typeface="Book Antiqua"/>
            </a:defRPr>
          </a:lvl8pPr>
          <a:lvl9pPr marL="3657600" indent="0">
            <a:defRPr sz="1100">
              <a:solidFill>
                <a:srgbClr val="2A1F03"/>
              </a:solidFill>
              <a:latin typeface="Book Antiqu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Центр туризма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0.00554</cdr:x>
      <cdr:y>1.877E-7</cdr:y>
    </cdr:from>
    <cdr:to>
      <cdr:x>0.46204</cdr:x>
      <cdr:y>0.43251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034" y="1"/>
          <a:ext cx="3960452" cy="23042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Финансирование специалиста, осуществляющего государственные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полномочия в области поддержки сельскохозяйственного производства.</a:t>
          </a:r>
        </a:p>
        <a:p xmlns:a="http://schemas.openxmlformats.org/drawingml/2006/main"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0.5312</cdr:x>
      <cdr:y>0.5136</cdr:y>
    </cdr:from>
    <cdr:to>
      <cdr:x>1</cdr:x>
      <cdr:y>0.95963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08512" y="2736304"/>
          <a:ext cx="4067176" cy="2376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межбюджетных трансфертов из областного бюджета на возмещение части процентной ставки по инвестиционным кредитам (займам) в агропромышленном комплексе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018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62463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717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29163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FFFF"/>
              </a:buClr>
              <a:buSzPct val="100000"/>
              <a:buFont typeface="Arial" charset="0"/>
              <a:buNone/>
            </a:pPr>
            <a:endParaRPr lang="ru-RU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0750" cy="3502025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19213" y="877888"/>
            <a:ext cx="4205287" cy="3152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Заменить картинку!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A00E77-50D4-4928-A62B-060816EBEB3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097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78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19213" y="877888"/>
            <a:ext cx="4205287" cy="3152775"/>
          </a:xfrm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5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798A351-9D11-4704-BE74-5FB505324D17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814F22E-95D7-449D-A75F-C12542AFB3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9982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C6359-77A5-49C2-B859-8F4AFEA2253E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FAD4F-4CAD-4033-BCB2-A7291A79CC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885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FA9E5-61D8-4CB2-8F48-D875A555B0FD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34FD8-3C61-4D92-8360-08FA38ABA97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63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399D5F-DA41-472A-9562-CC51FFADD60E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541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2354DD-8BC8-473F-A23B-077F6E7F7978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DAF37DD9-F54F-4BCB-8C96-778211A772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2431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7B10C8-69F5-43A2-A4E2-E5F500096433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F9A93-03ED-4A6D-942E-A9A295B4D4B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846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8201F-2890-4AAF-9992-3598775418C1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91F15-2E6C-4248-BC8F-75705D43986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26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93F86-77C1-405E-BB97-E0416382C7F4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67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CE34F-10DA-492A-8BD8-671BEE4E4AB4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695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AE095-4A55-4142-A03B-8401E932B116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3EA479-10B2-468A-A5EA-F4B32813D2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844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4F471630-D11F-4382-AAF8-71000963397E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BDD6CC-FEDE-48A9-A4CA-E4801F7D6F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287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3CBA42B-8852-4308-A4E7-02555B366AD1}" type="datetime1">
              <a:rPr lang="en-US" smtClean="0"/>
              <a:pPr>
                <a:defRPr/>
              </a:pPr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13AADDA-329A-415C-8A93-03FAF76C2DB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39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57188" y="428625"/>
            <a:ext cx="8143875" cy="585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dirty="0">
              <a:solidFill>
                <a:srgbClr val="C17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611188" y="2214563"/>
            <a:ext cx="74898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БЮДЖЕТ    ДЛЯ ГРАЖДАН</a:t>
            </a:r>
          </a:p>
          <a:p>
            <a:pPr algn="ctr">
              <a:defRPr/>
            </a:pPr>
            <a:endParaRPr lang="ru-RU" sz="44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Отчет об исполнении бюджета муниципального образования Лебяжский муниципальный </a:t>
            </a:r>
            <a:r>
              <a:rPr lang="ru-RU" sz="2000" b="1" dirty="0" smtClean="0">
                <a:solidFill>
                  <a:srgbClr val="002060"/>
                </a:solidFill>
              </a:rPr>
              <a:t>округ 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</a:rPr>
              <a:t>2022 год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0" name="Рисунок 6" descr="pan-gerb-gre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8786812" cy="19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ransition spd="med" advTm="140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бюджетов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уровней бюджетной системы – 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138,1 млн.руб.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253704"/>
              </p:ext>
            </p:extLst>
          </p:nvPr>
        </p:nvGraphicFramePr>
        <p:xfrm>
          <a:off x="-1016" y="1412776"/>
          <a:ext cx="914501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F79E04-402C-413D-8C19-5DD9055F3E23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Tm="500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7200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работы межведомственной комиссии,</a:t>
            </a:r>
            <a:r>
              <a:rPr lang="ru-RU" sz="2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FBA5A1D-D840-4B57-B539-C4EBCD0F790B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8237090"/>
              </p:ext>
            </p:extLst>
          </p:nvPr>
        </p:nvGraphicFramePr>
        <p:xfrm>
          <a:off x="-108520" y="764704"/>
          <a:ext cx="8856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0825" y="4221088"/>
            <a:ext cx="8713788" cy="23762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Проведено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заседаний межведомственной комиссии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 обеспечению доходов в бюджет муниципального района, полноты и своевременности выплаты и легализации заработной платы.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Приглашен 31 должник (11 юридических лиц, 10 ИП, 10 физических лиц).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явилось 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 заседания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10 плательщиков 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31%.</a:t>
            </a:r>
            <a:r>
              <a:rPr lang="ru-RU" sz="1600" dirty="0" smtClean="0">
                <a:solidFill>
                  <a:srgbClr val="0D0D0D"/>
                </a:solidFill>
                <a:cs typeface="Arial" charset="0"/>
              </a:rPr>
              <a:t>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Сумма задолженности по налоговым доходам и неналоговым платежам  по приглашенным на комиссию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составила 301,1тыс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руб., погашено недоимки - 289,3 тыс.руб.</a:t>
            </a:r>
            <a:endParaRPr lang="ru-RU" sz="16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Кроме того, в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целях добровольного погашения задолженности  должникам было </a:t>
            </a:r>
            <a:r>
              <a:rPr lang="ru-RU" sz="1600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1600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51 письмо-предупреждение на сумму 601,4 тыс.руб.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после получения которых,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задолженность 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446,2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16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погашена</a:t>
            </a:r>
            <a:r>
              <a:rPr lang="ru-RU" sz="16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060765"/>
      </p:ext>
    </p:extLst>
  </p:cSld>
  <p:clrMapOvr>
    <a:masterClrMapping/>
  </p:clrMapOvr>
  <p:transition advTm="521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 по разделам бюджетной классификации </a:t>
            </a:r>
            <a:endParaRPr lang="ru-RU" sz="28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052736"/>
          <a:ext cx="8784977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4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5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0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0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4122">
                <a:tc>
                  <a:txBody>
                    <a:bodyPr/>
                    <a:lstStyle/>
                    <a:p>
                      <a:pPr marL="2336800" indent="-176213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2336800" indent="0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(тыс.руб)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49 328,8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46 980,1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483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4 000,1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3 489,8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49 196,9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47 281,8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4 597,2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3 576,6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2 116,9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34 877,4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33 234,8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31 322,9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30 950,4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11 585,8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11 191,1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002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725,0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679,2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00483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952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188 114,0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179 846,6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09282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473F5B-39E9-42C5-A606-9BFCD758947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47679"/>
            <a:ext cx="1872208" cy="12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528370"/>
      </p:ext>
    </p:extLst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251520" y="188913"/>
            <a:ext cx="8640960" cy="79181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реализацию муниципальных программ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46051791"/>
              </p:ext>
            </p:extLst>
          </p:nvPr>
        </p:nvGraphicFramePr>
        <p:xfrm>
          <a:off x="-320675" y="1125539"/>
          <a:ext cx="9463088" cy="351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174" y="4149080"/>
          <a:ext cx="914082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0FCDE2-F644-41EF-BCAC-C8B0A23959D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advTm="492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0557360"/>
              </p:ext>
            </p:extLst>
          </p:nvPr>
        </p:nvGraphicFramePr>
        <p:xfrm>
          <a:off x="251520" y="188643"/>
          <a:ext cx="8640961" cy="646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197">
                  <a:extLst>
                    <a:ext uri="{9D8B030D-6E8A-4147-A177-3AD203B41FA5}">
                      <a16:colId xmlns:a16="http://schemas.microsoft.com/office/drawing/2014/main" xmlns="" val="110254476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94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расходов по муниципальным</a:t>
                      </a:r>
                      <a:r>
                        <a:rPr lang="ru-RU" sz="24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1082104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образования Лебяжского муниципального округа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39 550,7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37 639,8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транспортной системы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45 766,5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44 166,4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муниципального управления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954,7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45 905,0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35 519,4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35 007,4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1 330,1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1 330,1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и жизнедеятельности населения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4 200,1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3 489,9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30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реализации молодежной политики и организация отдыха и оздоровления детей и молодежи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1 044,3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1 044,3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 имуществом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4 077,0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3 374,6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коммунальной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жилищной инфраструктуры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4 160,6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01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физической культуры и спорта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725,0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 строительства и архитектуры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335,1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3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среды, воспроизводство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использование природных ресурсов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малого и среднего предринимательства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борьба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преступностью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505,8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177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187 304,3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179 039,5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752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8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78768" cy="9537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образования Лебяжского муниципального округа»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8657600"/>
              </p:ext>
            </p:extLst>
          </p:nvPr>
        </p:nvGraphicFramePr>
        <p:xfrm>
          <a:off x="0" y="3356992"/>
          <a:ext cx="8964488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229200"/>
            <a:ext cx="85689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96552" y="5877272"/>
            <a:ext cx="95405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6801660"/>
              </p:ext>
            </p:extLst>
          </p:nvPr>
        </p:nvGraphicFramePr>
        <p:xfrm>
          <a:off x="323528" y="1412775"/>
          <a:ext cx="856895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110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36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39 550,7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37 639,8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-1 910,9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-  11 390,2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36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26 249,6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92888" cy="792088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Перечень  и объемы межбюджетных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трансфертов, тыс.руб.</a:t>
            </a:r>
            <a:endParaRPr lang="ru-RU" sz="24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908721"/>
          <a:ext cx="8640959" cy="57855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6287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2022г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9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тыс.руб.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17 947,2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16 653,7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получение бесплатного дошкольного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10 253,6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9 295,4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групп,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воспитанников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опеку и попечительство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штатных единиц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специалистов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денежные выплаты на детей-сирот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5 344,9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5 297,4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детей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под опекой в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 приемных семьях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036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возмещение расходов,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связанных с предоставлением бесплатной жилой площади с отоплением и эл.энергии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1 464,0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1 190,4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получателя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компенсация платы за присмотр и уход за детьми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246,3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воспитанников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618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 оплату ЖКУ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специалистам, проживающим в сельской местности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 получателя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2454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организация питания в муниципальных образовательных организациях, реализующих образовательную программу дошкольного образования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воспитанников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113" y="260648"/>
            <a:ext cx="2637807" cy="13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9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1739124"/>
              </p:ext>
            </p:extLst>
          </p:nvPr>
        </p:nvGraphicFramePr>
        <p:xfrm>
          <a:off x="251520" y="0"/>
          <a:ext cx="8712967" cy="10856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87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округа</a:t>
                      </a: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(руб.)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379555"/>
              </p:ext>
            </p:extLst>
          </p:nvPr>
        </p:nvGraphicFramePr>
        <p:xfrm>
          <a:off x="251520" y="1085614"/>
          <a:ext cx="8568951" cy="5367720"/>
        </p:xfrm>
        <a:graphic>
          <a:graphicData uri="http://schemas.openxmlformats.org/drawingml/2006/table">
            <a:tbl>
              <a:tblPr/>
              <a:tblGrid>
                <a:gridCol w="295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9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18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802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6695">
                <a:tc>
                  <a:txBody>
                    <a:bodyPr/>
                    <a:lstStyle/>
                    <a:p>
                      <a:pPr marL="0" indent="0"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73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39 550 660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37 639 818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27 543 122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26 249 622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95,3%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007 538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11 390 196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695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предоставление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муниципальных образовательных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учреждениях.</a:t>
                      </a:r>
                    </a:p>
                    <a:p>
                      <a:pPr algn="ctr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29 470 975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27 921 916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94,7%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системе образования Лебяжского  района в 2022 году функционировали один детский сад, 2 учреждения дополнительного образования. </a:t>
                      </a:r>
                    </a:p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программам дополнительного образования занимается 363 обучающийся.</a:t>
                      </a:r>
                    </a:p>
                    <a:p>
                      <a:pPr marL="95250" indent="0" algn="ctr" fontAlgn="t">
                        <a:tabLst>
                          <a:tab pos="2963863" algn="l"/>
                          <a:tab pos="3232150" algn="l"/>
                        </a:tabLs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Дошкольным образованием охвачено 176 детей в возрасте от 1,5 до 7 лет.  Очередность отсутствует.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045 217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18 087 065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14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10 425 758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9 834 851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714">
                <a:tc row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деятельности методического кабинета упр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вления, организация и ведение бухгалтерского учета в учреждениях образования.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 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1 828 348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1 801 098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Оказывается методическая помощь педагогическим работникам. Выполняется соглашение между министерством образования Кировской области и администрацией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округа. Ведется бухгалтерский учет и отчетность в учреждениях образования.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808 302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807 485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1 020 046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993 613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" name="Рисунок 9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0924615"/>
              </p:ext>
            </p:extLst>
          </p:nvPr>
        </p:nvGraphicFramePr>
        <p:xfrm>
          <a:off x="179512" y="260644"/>
          <a:ext cx="8712967" cy="13904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012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(руб.)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578552"/>
              </p:ext>
            </p:extLst>
          </p:nvPr>
        </p:nvGraphicFramePr>
        <p:xfrm>
          <a:off x="323527" y="1654506"/>
          <a:ext cx="8424935" cy="4824536"/>
        </p:xfrm>
        <a:graphic>
          <a:graphicData uri="http://schemas.openxmlformats.org/drawingml/2006/table">
            <a:tbl>
              <a:tblPr/>
              <a:tblGrid>
                <a:gridCol w="387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5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65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558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53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66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1 473 432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1 199 880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81,4%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Педагогические работники 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году  были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обеспечены 100% 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мерами социальной поддержки. Выплачивается компенсация  за твердое топливо и потребленную электрическую энергию.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1 473 432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1 199 880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81,4%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341" marR="5341" marT="53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6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5 590 471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5 540 454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99,1%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году  выплачены денежные средства на содержание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детей-сирот, детей оставшихся без попечения родителей, выплата денежного вознаграждения производилась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приемным родителям.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5 590 471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5 590 471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99,1%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6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1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по опеке и попечительству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502 000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502 000</a:t>
                      </a:r>
                      <a:endParaRPr lang="ru-RU" sz="1200" b="1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97,8%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Содержание специалистов по опеке и попечительству. Создание условий для социализации детей-сирот, детей, оставшихся без попечения родителей.</a:t>
                      </a: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1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502 000</a:t>
                      </a: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502 000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97,8%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7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ourier New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ourier New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616991"/>
              </p:ext>
            </p:extLst>
          </p:nvPr>
        </p:nvGraphicFramePr>
        <p:xfrm>
          <a:off x="179512" y="116632"/>
          <a:ext cx="8712967" cy="1695214"/>
        </p:xfrm>
        <a:graphic>
          <a:graphicData uri="http://schemas.openxmlformats.org/drawingml/2006/table">
            <a:tbl>
              <a:tblPr/>
              <a:tblGrid>
                <a:gridCol w="8712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2962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образования Лебяжского  муниципального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0410251"/>
              </p:ext>
            </p:extLst>
          </p:nvPr>
        </p:nvGraphicFramePr>
        <p:xfrm>
          <a:off x="179512" y="1124745"/>
          <a:ext cx="8820345" cy="5496210"/>
        </p:xfrm>
        <a:graphic>
          <a:graphicData uri="http://schemas.openxmlformats.org/drawingml/2006/table">
            <a:tbl>
              <a:tblPr/>
              <a:tblGrid>
                <a:gridCol w="29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49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148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29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5341" marR="5341" marT="53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08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 финансирования дополнительного образования детей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235 460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235 459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Получение сертификатов персонифицированного финансирования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участниками образовательного процесса муниципальных образовательных учреждений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1" marR="5341" marT="53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235 460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235 460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4466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расходов за счет персонифицированного финансирования  дополнительного образования детей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233 130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233 130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Увеличение финансирования дополнительного образования в муниципальных образовательных учреждениях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233 130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233 130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7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питания в муниципальных образовательных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организациях, реализующих образовательную программу дошкольного образования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216 844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216 844</a:t>
                      </a:r>
                      <a:endParaRPr lang="ru-RU" sz="12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Улучшение качества, калорийности питания воспитанников МБДОУ «Детский сад общеразвивающего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вида №1» пгт Лебяжье</a:t>
                      </a: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3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123 700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123 700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11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93 144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93 144 </a:t>
                      </a:r>
                      <a:endParaRPr lang="ru-RU" sz="12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Рисунок 7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3a09cd9406fa8c7c9e66a1810239bf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858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26394"/>
            <a:ext cx="8229600" cy="548679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1596174"/>
              </p:ext>
            </p:extLst>
          </p:nvPr>
        </p:nvGraphicFramePr>
        <p:xfrm>
          <a:off x="251520" y="716324"/>
          <a:ext cx="8568952" cy="586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социально-экономического развития Лебяжского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бюджетного процесса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    характеристики   бюджета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 муниципального округа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7-10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работы по снижению задолженности по налогам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муниципального округа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13-60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отдельным категориям граждан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61-62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5913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юридическим лицам,</a:t>
                      </a:r>
                      <a:r>
                        <a:rPr lang="ru-RU" sz="18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индивидуальным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предпринимателям и физическим лицам – производителям товаров, работ, услуг 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544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услуги бюджетных учреждений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64-65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0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2565">
                <a:tc>
                  <a:txBody>
                    <a:bodyPr/>
                    <a:lstStyle/>
                    <a:p>
                      <a:r>
                        <a:rPr lang="ru-RU" sz="18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   культуры   и   туризма в Лебяжском муниципальном округе»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</p:nvPr>
        </p:nvGraphicFramePr>
        <p:xfrm>
          <a:off x="-468560" y="3356992"/>
          <a:ext cx="9786938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fld id="{12DE4353-FD1D-4E27-9738-5D2B17E825DE}" type="slidenum">
              <a:rPr lang="en-GB" altLang="ru-RU" sz="1100"/>
              <a:pPr>
                <a:lnSpc>
                  <a:spcPct val="90000"/>
                </a:lnSpc>
                <a:defRPr/>
              </a:pPr>
              <a:t>20</a:t>
            </a:fld>
            <a:endParaRPr lang="en-GB" altLang="ru-RU" sz="1100" dirty="0"/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395536" y="1468768"/>
          <a:ext cx="8496624" cy="160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7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4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 тыс.руб.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68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35 519,4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35 007,4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-512,0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68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местный бюджет  18 664,9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22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 16 300,8 тыс.руб.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 noGrp="1"/>
          </p:cNvGraphicFramePr>
          <p:nvPr/>
        </p:nvGraphicFramePr>
        <p:xfrm>
          <a:off x="-468313" y="3284985"/>
          <a:ext cx="979328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633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1871623"/>
              </p:ext>
            </p:extLst>
          </p:nvPr>
        </p:nvGraphicFramePr>
        <p:xfrm>
          <a:off x="100736" y="2"/>
          <a:ext cx="8935762" cy="6831381"/>
        </p:xfrm>
        <a:graphic>
          <a:graphicData uri="http://schemas.openxmlformats.org/drawingml/2006/table">
            <a:tbl>
              <a:tblPr/>
              <a:tblGrid>
                <a:gridCol w="29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2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9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93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35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2694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  культуры  и </a:t>
                      </a:r>
                      <a:r>
                        <a:rPr lang="ru-RU" sz="18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Лебяжском муниципальном  округе»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899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35 519 376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007 444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98,6%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7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41 641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41 641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16 355 427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16 300 857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99,7%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9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19 122 308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664 946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97,6%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826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современного туризма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970 698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944 254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97,3%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970 698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944 254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97,3%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1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Услугами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Центра туризма «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горки» воспользовалось 1500 человек –это 447,8% к уровню прошлого года (2021-335 человек)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518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и поддержка культурно-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концертной деятельности и народного творчества в муниципальном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округе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11 961 840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11 722 945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7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6 007 262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5 975 902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9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5 954 578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5 747 043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2010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kumimoji="0" lang="ru-RU" sz="1100" kern="0" spc="-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годового плана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было организовано и проведено 552 культурно-массовых мероприятия для населения ( 2021 г.-536), количество посетителей 34024 человек ( 2021г.-22650). В течение года в учреждениях культуры работало 38 клубных формирований:  театральные, танцевальные, клубы художественной самодеятельности, художественного слова, декоративно-прикладного творчества, спортивные. Общее количество участников составило 405 человек. Работники и самодеятельные артисты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Лебяжского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приняли участие в 8 конкурсах межрайонного, областного, регионального и Всероссийского уровня.</a:t>
                      </a:r>
                      <a:endParaRPr kumimoji="0" lang="ru-RU" sz="1100" b="0" kern="0" spc="-1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6025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библиотечно-информационного обслуживания населения муниципального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округа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8 342 511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8 291 486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4 649 268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4 647 995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3 693 243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3 643 491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9014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в МКУ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Лебяжская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МЦБС зарегистрировано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4050 пользователей, посещений 69526, книговыдача составила 113841 экземпляр книг брошюр. Платные услуг оказано на 29450 рублей, что составила 113%. Библиотеками ведется  обслуживание пользователь через передвижные пункты выдачи книг (9 библиотечных пунктов) и </a:t>
                      </a:r>
                      <a:r>
                        <a:rPr lang="ru-RU" sz="11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книгоношество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(54 человека на дому). В библиотеках округа продолжили работу клубы для взрослых -7; для детей-6; для юношества-1. за 2022 год проведено 921 массовое мероприятие, из них для детей -601; для юношества-49.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374"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9525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поддержку отрасли культуры- комплектование книжных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фондов муниципальных библиотек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ВСЕГО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44 748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44748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41 641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41 641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9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2 659 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2 659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7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Приобретено 100 экземпляров книг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pic>
        <p:nvPicPr>
          <p:cNvPr id="7" name="Рисунок 6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6" y="116632"/>
            <a:ext cx="9006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695646"/>
              </p:ext>
            </p:extLst>
          </p:nvPr>
        </p:nvGraphicFramePr>
        <p:xfrm>
          <a:off x="179512" y="0"/>
          <a:ext cx="8741150" cy="6689828"/>
        </p:xfrm>
        <a:graphic>
          <a:graphicData uri="http://schemas.openxmlformats.org/drawingml/2006/table">
            <a:tbl>
              <a:tblPr/>
              <a:tblGrid>
                <a:gridCol w="361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3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8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7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40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6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0255">
                <a:tc grid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«Развитие   культуры  и </a:t>
                      </a:r>
                      <a:r>
                        <a:rPr lang="ru-RU" sz="20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r>
                        <a:rPr lang="ru-RU" sz="2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 Лебяжском муниципальном округе»</a:t>
                      </a:r>
                    </a:p>
                  </a:txBody>
                  <a:tcPr marL="3574" marR="3574" marT="3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5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дополнительного образования детей в детской школе искусств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2 867 121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27 792 264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2 562 643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2 546 157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99,4 %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304 478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246 107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80,8%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12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обучающихся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школы на 1 сентября 2022 г.-64 человека. В 2021-2022 учебном году выпущено 17 детей. Набор на 2022-2023 г. составил 25 человек.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9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музейного дела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1 342 309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1 332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689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864 095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858 644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478 214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474 045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36571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фонд музея увеличился на 23 предмета и составляет 2321 предмет, в том числе- основной фонд-1822 предмета, научно-вспомогательный-499. За отчетный период музеем обслужено 6014 человек, проведено 221 экскурсия, 262 культурно- образовательных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мероприятий ( музейные занятия, мастер-классы, познавательно-игровые программы) , 3 массовых мероприятия- Вечерняя программа «Салют Победы» 9 мая, Ночь 9 мая, Ночь в музее 18 мая, Ночь искусств 3 ноября.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0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Техническое оснащение муниципальных музеев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202 100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8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Приобретены выставочные витрины, ноутбук,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 телевизора для выставочных залов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9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ведение бухгалтерского учета в учреждениях культуры Лебяжского муниципального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1 163 578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1 162 862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1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1 163 578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1 162 862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РЕЗУЛЬТАТ РЕАЛИЗАЦИИ :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качественное ведение бухгалтерского учета и отчетности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30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хозяйственного обслуживания учреждений культуры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8 624 471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8 514 096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7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2 069 500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2 069 500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7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6 554 971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6 444 596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74" marR="3574" marT="3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10" name="Рисунок 9" descr="http://xn--121-8cdu0f.xn--p1ai/wp-content/uploads/2014/10/H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64807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в Лебяжском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4A6C17-97B8-4C6D-81C2-48E8BEEA7A94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323528" y="1844825"/>
          <a:ext cx="8496944" cy="4429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7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9206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Популяризация физической культуры и спорта среди различных групп населения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095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официальных физкультурных, физкультурно-оздоровительных и спортивных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5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детско-юношеского спорта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935157"/>
                  </a:ext>
                </a:extLst>
              </a:tr>
              <a:tr h="6351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объектов спортивной инфраструктуры спортивно-технологическим оборудованием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43721"/>
                  </a:ext>
                </a:extLst>
              </a:tr>
              <a:tr h="3881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детско-юношеского спорта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27525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725,0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679,2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46535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>
          <a:xfrm>
            <a:off x="219809" y="188640"/>
            <a:ext cx="40324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8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376967"/>
              </p:ext>
            </p:extLst>
          </p:nvPr>
        </p:nvGraphicFramePr>
        <p:xfrm>
          <a:off x="251520" y="1"/>
          <a:ext cx="8640962" cy="6659935"/>
        </p:xfrm>
        <a:graphic>
          <a:graphicData uri="http://schemas.openxmlformats.org/drawingml/2006/table">
            <a:tbl>
              <a:tblPr/>
              <a:tblGrid>
                <a:gridCol w="428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9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2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97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4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5273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«Развитие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Лебяжском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№ </a:t>
                      </a:r>
                      <a:endParaRPr lang="ru-RU" sz="12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704">
                <a:tc rowSpan="3"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Муниципальная программа «Развитие физической культуры и спорта в Лебяжском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муниципальном округе»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725 000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679 246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93,7%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500 000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500 000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100%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225 000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179 246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79,6%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7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Популяризация физической культуры и спорта среди различных групп населения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28 400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35,2%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28 400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35,2%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57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Удельный вес населения,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систематически занимающегося физической культурой и спортом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составляет   24,1%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7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Организация официальных физкультурных, физкультурно-оздоровительных и спортивных мероприятий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15 000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11 988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79,9%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15 000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11 988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79,9%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8031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РЕАЛИЗАЦИИ: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23 физкультурных, физкультурно-оздоровительных и спортивных мероприятий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Рождественний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турнир по хоккею на приз Деда Мороза;</a:t>
                      </a: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VIII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межрайонный турнир  по хоккею с шайбой памяти А.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Богатырёва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лыжные гонки «Лыжня России-2022»; «Быстрая лыжня»; марафон «Добрая Вятка»; спартакиада ГТО 4-х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борье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(летний фестиваль) ; легкоатлетическая эстафета на приз газеты  «Знамя октября»; спартакиада ветеранов;  День молодежи; День физкультурника; кросс «Золотая осень»; кросс нации 2022; настольный теннис; открытие зимнего сезона.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11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Развитие детско-юношеского спорта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10 000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924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РЕАЛИЗАЦИИ: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Среднегодовая численность детей и подростков, занимающихся в учреждениях дополнительного образования спортивной направленности (ДЮСШ) – 253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291615"/>
              </p:ext>
            </p:extLst>
          </p:nvPr>
        </p:nvGraphicFramePr>
        <p:xfrm>
          <a:off x="251520" y="152585"/>
          <a:ext cx="8496944" cy="5430593"/>
        </p:xfrm>
        <a:graphic>
          <a:graphicData uri="http://schemas.openxmlformats.org/drawingml/2006/table">
            <a:tbl>
              <a:tblPr/>
              <a:tblGrid>
                <a:gridCol w="421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7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6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3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0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6771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физической культуры и спорта в </a:t>
                      </a:r>
                      <a:endParaRPr lang="ru-RU" sz="22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39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5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103 600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89 250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86,1%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103 600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89 250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86,1%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666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 снегоуборщик, закуплены запчасти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6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объектов спортивной инфраструктуры спортивно-технологическим оборудованием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68 000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58 008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85,3%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68 000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008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85,3%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 :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Подключение электроэнергии на многофункциональной спортивной площадке на базе хоккейной коробки в рамках социального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 «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Газпром-детям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251">
                <a:tc rowSpan="3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</a:t>
                      </a:r>
                      <a:r>
                        <a:rPr lang="ru-RU" sz="12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детско-юношеского спорта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6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7155" marR="7155" marT="71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500 000 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60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r>
                        <a:rPr lang="ru-RU" sz="12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РЕАЛИЗАЦИИ: 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спортивного инвентаря для ДЮША  для занятий различными видами спорта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55" marR="7155" marT="71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8" name="Рисунок 7" descr="http://razvitie-rebenka.org/wp-content/uploads/2017/10/01051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585"/>
            <a:ext cx="135729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40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«Повышение эффективности реализации  молодежной политики и организация отдыха и оздоровления детей и молодежи в Лебяжском муниципальном округе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20" y="1556793"/>
          <a:ext cx="8640959" cy="5003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29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выплат молодым семьям по подпрограмме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«Обеспечение жильем молодых семей»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федеральной программы «Жилище»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1 008,0 тыс.руб., в т.ч.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федеральный бюджет – 537,1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бюджет– 324,7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146,2</a:t>
                      </a:r>
                      <a:endParaRPr lang="ru-RU" sz="1800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Свидетельство о праве на получение социальной выплаты на приобретение  жилого помещения выдано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молодой семье</a:t>
                      </a:r>
                      <a:endParaRPr lang="ru-RU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здорового образа жизни, организация летнего отдыха, оздоровления и занятости детей, подростков и молодежи -36,3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тыс.руб.,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– 31,5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 – 4,8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оплату стоимости питания детей в лагерях, организованных образовательными организациями, в каникулярное время, с дневным пребыванием –</a:t>
                      </a:r>
                    </a:p>
                    <a:p>
                      <a:pPr lvl="0"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детей.</a:t>
                      </a:r>
                      <a:endParaRPr lang="ru-RU" sz="1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" name="Группа 5"/>
          <p:cNvGrpSpPr/>
          <p:nvPr/>
        </p:nvGrpSpPr>
        <p:grpSpPr>
          <a:xfrm>
            <a:off x="4788024" y="3140968"/>
            <a:ext cx="1224136" cy="1080120"/>
            <a:chOff x="0" y="2904768"/>
            <a:chExt cx="3341035" cy="195829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904768"/>
              <a:ext cx="3341035" cy="1958295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95596" y="3000364"/>
              <a:ext cx="3149843" cy="1767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b="1" kern="1200" dirty="0">
                <a:solidFill>
                  <a:srgbClr val="7CC4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5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668144"/>
              </p:ext>
            </p:extLst>
          </p:nvPr>
        </p:nvGraphicFramePr>
        <p:xfrm>
          <a:off x="1619672" y="202381"/>
          <a:ext cx="7272810" cy="1226355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6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«Повышение эффективности реализации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молодежной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политики и оздоровления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детей молодежи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485413"/>
              </p:ext>
            </p:extLst>
          </p:nvPr>
        </p:nvGraphicFramePr>
        <p:xfrm>
          <a:off x="179512" y="1428735"/>
          <a:ext cx="8784975" cy="5334820"/>
        </p:xfrm>
        <a:graphic>
          <a:graphicData uri="http://schemas.openxmlformats.org/drawingml/2006/table">
            <a:tbl>
              <a:tblPr/>
              <a:tblGrid>
                <a:gridCol w="355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654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4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889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реализации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молодёжной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политики и организация отдыха и оздоровления детей и молодежи в Лебяжском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муниципальном округе»»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1 044 327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1 044 320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повышения степени интеграции молодых граждан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в социально-экономические, общественно-политические и социально-культурные отношения с целью увеличения их вклада в социально-экономическое развитие региона, обеспечение эффективного и безопасного отдыха и оздоровления детей и подростков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537 115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537109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5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356 235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356 234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150 977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150 977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0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социальных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 молодым семьям в рамках подпрограммы «Обеспечение доступным и комфортным жильем и коммунальными услугами граждан Российской Федерации»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1 008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1 008 007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95250" algn="just" fontAlgn="t">
                        <a:spcBef>
                          <a:spcPts val="0"/>
                        </a:spcBef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отчётный период в список молодых семей-претендентов на получение социальных выплат по Кировской области было включено 17 семей. Свидетельство о праве на получение социальной выплаты на приобретение жилого помещения или создание объекта индивидуального жилищного строительства было выдано 1 семье.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537 115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537 109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324 735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  324 734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146 157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146 157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05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детских и молодежных общественных объединений, развитие общественных инициатив в сфере молодежной политики,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стимулирование молодежного самоуправления.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эпидемиологической ситуацией в округе мероприятия не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проводились в обычном формате.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12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nasha-molodezh.ru/wp-content/uploads/2tLB9UTPs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4" y="202380"/>
            <a:ext cx="15476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3380539"/>
              </p:ext>
            </p:extLst>
          </p:nvPr>
        </p:nvGraphicFramePr>
        <p:xfrm>
          <a:off x="1619672" y="1"/>
          <a:ext cx="7272810" cy="1484782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84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«Повышение эффективности реализации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молодежной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политики и оздоровления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детей молодежи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2999225"/>
              </p:ext>
            </p:extLst>
          </p:nvPr>
        </p:nvGraphicFramePr>
        <p:xfrm>
          <a:off x="323528" y="1484783"/>
          <a:ext cx="8568954" cy="4824577"/>
        </p:xfrm>
        <a:graphic>
          <a:graphicData uri="http://schemas.openxmlformats.org/drawingml/2006/table">
            <a:tbl>
              <a:tblPr/>
              <a:tblGrid>
                <a:gridCol w="416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7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45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6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1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8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101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93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94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Гражданско-патриотическое воспитание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эпидемиологической ситуацией в округе мероприятия проходили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гибридном формате (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онлайн-офлайн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Историческая интеллектуальная игра приняли участие 6 человек;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Георгиевская ленточка (8 человек);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участие во всероссийском проекте «Памяти Героев» (24 человека);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акция, «Окна Победы» (39 участников)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70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поддержка, защита и содействие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занятости молодежи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just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День молодёжи,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приняли участие 10 человек.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146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молодой семьи, мероприятия в сфере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материнства и детства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-Акция «Мы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вместе» приняли участие 5 семей;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Конкурс рисунков ко Дню матери «Портрет любимой мамы» (приняли участие 15 человек);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8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5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nasha-molodezh.ru/wp-content/uploads/2tLB9UTPs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8" y="158818"/>
            <a:ext cx="15476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8499753"/>
              </p:ext>
            </p:extLst>
          </p:nvPr>
        </p:nvGraphicFramePr>
        <p:xfrm>
          <a:off x="1619672" y="181392"/>
          <a:ext cx="7272810" cy="1274440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74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«Повышение эффективности реализации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молодежной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политики и оздоровления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детей молодежи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муниципальном округе»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7280387"/>
              </p:ext>
            </p:extLst>
          </p:nvPr>
        </p:nvGraphicFramePr>
        <p:xfrm>
          <a:off x="251519" y="1455832"/>
          <a:ext cx="8640963" cy="4925497"/>
        </p:xfrm>
        <a:graphic>
          <a:graphicData uri="http://schemas.openxmlformats.org/drawingml/2006/table">
            <a:tbl>
              <a:tblPr/>
              <a:tblGrid>
                <a:gridCol w="419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7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43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446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95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71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1.6.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здорового образа жизни, организация летнего отдыха, оздоровления и занятости детей, подростков и молодежи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36 320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36 320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Проводилась организация летнего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отдыха в 2022 году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36 320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36 320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4 820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4 820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8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1.7.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асоциальных явлений в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подростково-молодежной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just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Проводились: День молодежи, День государственного флага, День конституции;</a:t>
                      </a:r>
                    </a:p>
                    <a:p>
                      <a:pPr marL="95250" indent="0" algn="just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Освящение актуальной информации на странице «Добрая Вятка»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0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67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досуга, поддержка талантливой молодежи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94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nasha-molodezh.ru/wp-content/uploads/2tLB9UTPs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52" y="181392"/>
            <a:ext cx="154766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1062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  Лебяжского муниципального округа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8753191"/>
              </p:ext>
            </p:extLst>
          </p:nvPr>
        </p:nvGraphicFramePr>
        <p:xfrm>
          <a:off x="467544" y="1484784"/>
          <a:ext cx="8208912" cy="4738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455">
                <a:tc rowSpan="2">
                  <a:txBody>
                    <a:bodyPr/>
                    <a:lstStyle/>
                    <a:p>
                      <a:pPr algn="ctr"/>
                      <a:endParaRPr lang="ru-RU" sz="2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61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численность  населения района, чел.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6 123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5 566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452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Прибыль прибыльных предприятий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73 588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73 588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10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основной капитал, тыс.руб.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40 387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103 441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2911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крупным и средним организациям, тыс.руб.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13 522,7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14 853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429B-75C6-46E7-89CF-78E559BABEB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10709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«Обеспечение     безопасности и жизнедеятельности    населения</a:t>
            </a:r>
            <a:b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Лебяжском муниципальном округе» </a:t>
            </a:r>
            <a:endParaRPr lang="ru-RU" sz="23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67544" y="1596917"/>
          <a:ext cx="8208912" cy="185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8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программного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технического  оснащения и  обеспечения деятельности </a:t>
                      </a:r>
                      <a:r>
                        <a:rPr lang="ru-RU" sz="2200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ЕДДС </a:t>
                      </a:r>
                      <a:r>
                        <a:rPr lang="ru-RU" sz="2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Лебяжского муниципального округа</a:t>
                      </a:r>
                      <a:r>
                        <a:rPr lang="ru-RU" sz="22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 1 519,9 тыс.руб.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1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муниципальной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охраны 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1 899,9 тыс. руб.</a:t>
                      </a:r>
                    </a:p>
                  </a:txBody>
                  <a:tcPr marL="91431" marR="91431" marT="45042" marB="450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30</a:t>
            </a:fld>
            <a:endParaRPr lang="en-GB" altLang="ru-RU"/>
          </a:p>
        </p:txBody>
      </p:sp>
      <p:pic>
        <p:nvPicPr>
          <p:cNvPr id="52263" name="Рисунок 6" descr="image25995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923" y="3861048"/>
            <a:ext cx="2360782" cy="1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39551" y="3861048"/>
          <a:ext cx="482453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7">
                  <a:extLst>
                    <a:ext uri="{9D8B030D-6E8A-4147-A177-3AD203B41FA5}">
                      <a16:colId xmlns:a16="http://schemas.microsoft.com/office/drawing/2014/main" xmlns="" val="2506013700"/>
                    </a:ext>
                  </a:extLst>
                </a:gridCol>
              </a:tblGrid>
              <a:tr h="1851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2200" b="1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пожарной безопасности</a:t>
                      </a: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территории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69,9 тыс.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sng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r>
                        <a:rPr lang="ru-RU" sz="2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0 тыс.руб.</a:t>
                      </a:r>
                      <a:endParaRPr lang="ru-RU" sz="22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75971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4972" y="3645024"/>
            <a:ext cx="28785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37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5002759"/>
              </p:ext>
            </p:extLst>
          </p:nvPr>
        </p:nvGraphicFramePr>
        <p:xfrm>
          <a:off x="0" y="188640"/>
          <a:ext cx="8892480" cy="9219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«Обеспечение безопасности и жизнедеятельности населения в Лебяжском муниципальном округе»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8640378"/>
              </p:ext>
            </p:extLst>
          </p:nvPr>
        </p:nvGraphicFramePr>
        <p:xfrm>
          <a:off x="179512" y="1110561"/>
          <a:ext cx="8712968" cy="5712212"/>
        </p:xfrm>
        <a:graphic>
          <a:graphicData uri="http://schemas.openxmlformats.org/drawingml/2006/table">
            <a:tbl>
              <a:tblPr/>
              <a:tblGrid>
                <a:gridCol w="4285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3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7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3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9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84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финансирования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5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Муниципальная программа «Обеспечение безопасности и жизнедеятельности населения в Лебяжском муниципальном округе»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4 200 108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3 489 878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83,1%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65 000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65 000 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4 135 108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3 424 878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82,8%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92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1.1.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Совершенствование программного и технического оснащения ЕДДС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Лебяжского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муниципального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kern="100" baseline="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 573 033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1 519978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96,6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65 000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65 000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100%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1 508 033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1 454 978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92,5%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343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Содержание единой дежурно-диспетчерской службы (связь, обслуживание сирены, заработная плата, налоги)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5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1.2.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Создание резервного фонда администрации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Лебяжского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муниципального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200 000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0%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57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Процент созданных  в целях гражданской обороны , предотвращения и ликвидации последствий чрезвычайных ситуаций природного и техногенного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характера запасов финансовых средств до 100%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5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1.3.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Содержание муниципальной пожарной охраны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всего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2 357 075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1 899 995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80,6%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2 357 075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1 899 995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80,6%</a:t>
                      </a: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погибших и травмированных людей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при пожарах  нет.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1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/>
                        </a:rPr>
                        <a:t>1.4.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Обеспечение пожарной безопасности на территории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Лебяжского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 муниципального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округа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70 000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69 905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99,9%</a:t>
                      </a:r>
                      <a:endParaRPr lang="ru-RU" sz="12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292416"/>
                  </a:ext>
                </a:extLst>
              </a:tr>
              <a:tr h="280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724071"/>
                  </a:ext>
                </a:extLst>
              </a:tr>
              <a:tr h="280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70 000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69 905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dirty="0" smtClean="0">
                          <a:latin typeface="Times New Roman" pitchFamily="18" charset="0"/>
                          <a:ea typeface="Lucida Sans Unicode"/>
                          <a:cs typeface="Times New Roman" pitchFamily="18" charset="0"/>
                        </a:rPr>
                        <a:t>99,9%</a:t>
                      </a:r>
                      <a:endParaRPr lang="ru-RU" sz="1200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201605"/>
                  </a:ext>
                </a:extLst>
              </a:tr>
              <a:tr h="280137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РЕЛИЗАЦИИ: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погибших и травмированных людей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при пожарах  нет.</a:t>
                      </a:r>
                      <a:endParaRPr lang="ru-RU" sz="1200" b="0" i="0" u="none" strike="noStrike" dirty="0" smtClean="0">
                        <a:latin typeface="Times New Roman"/>
                      </a:endParaRPr>
                    </a:p>
                  </a:txBody>
                  <a:tcPr marL="5286" marR="5286" marT="528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kern="100" dirty="0">
                        <a:latin typeface="Times New Roman" pitchFamily="18" charset="0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1023460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2016224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 инфраструктуры   Лебяжского   муниципального округа»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9512" y="1196715"/>
          <a:ext cx="8784976" cy="52699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198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85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645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капитальный ремонт объектов теплоснабжения (з</a:t>
                      </a:r>
                      <a:r>
                        <a:rPr kumimoji="0" lang="ru-RU" sz="18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амена котла в котельной №3 по ул.Кооперативной,</a:t>
                      </a:r>
                      <a:r>
                        <a:rPr kumimoji="0" lang="ru-RU" sz="18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kumimoji="0" lang="ru-RU" sz="18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емонт тепловой сети в пгт Лебяжье )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1 161,8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1 107,1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21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капитальный ремонт объектов водоснабжения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445,6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189,0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466179"/>
                  </a:ext>
                </a:extLst>
              </a:tr>
              <a:tr h="6336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5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деятельности</a:t>
                      </a:r>
                      <a:r>
                        <a:rPr lang="ru-RU" sz="1850" b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обращению с животными без владельцев на территории муниципального образования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251,5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4314854"/>
                  </a:ext>
                </a:extLst>
              </a:tr>
              <a:tr h="35719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округа, всего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1 308,1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1 190,4</a:t>
                      </a: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765">
                <a:tc>
                  <a:txBody>
                    <a:bodyPr/>
                    <a:lstStyle/>
                    <a:p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том</a:t>
                      </a:r>
                      <a:r>
                        <a:rPr kumimoji="0" lang="ru-RU" sz="185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kumimoji="0" lang="ru-RU" sz="1850" b="0" u="non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kumimoji="0" lang="ru-RU" sz="1850" b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437">
                <a:tc>
                  <a:txBody>
                    <a:bodyPr/>
                    <a:lstStyle/>
                    <a:p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оплата за электроэнергию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373,0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576402"/>
                  </a:ext>
                </a:extLst>
              </a:tr>
              <a:tr h="376437">
                <a:tc>
                  <a:txBody>
                    <a:bodyPr/>
                    <a:lstStyle/>
                    <a:p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содержание уличного освещения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98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содержание мест захоронений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2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работы по благоустройству территории округа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230,3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220,4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5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прочие работы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5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35698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" y="548679"/>
            <a:ext cx="8514692" cy="646115"/>
          </a:xfrm>
        </p:spPr>
        <p:txBody>
          <a:bodyPr>
            <a:normAutofit fontScale="90000"/>
          </a:bodyPr>
          <a:lstStyle/>
          <a:p>
            <a:pPr algn="r" fontAlgn="t"/>
            <a: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   программа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  коммунальной  и  жилищной 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инфраструктуры   Лебяжского 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округа» </a:t>
            </a:r>
            <a:b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5536" y="1546112"/>
          <a:ext cx="8424936" cy="4930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092">
                <a:tc>
                  <a:txBody>
                    <a:bodyPr/>
                    <a:lstStyle/>
                    <a:p>
                      <a:pPr marL="342900" indent="-342900" algn="r"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8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sz="180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Субсидия МУП «Коммунсервис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», всего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970,6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970,6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382172"/>
                  </a:ext>
                </a:extLst>
              </a:tr>
              <a:tr h="28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обустройство санитарных зон водонапорных башен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115769"/>
                  </a:ext>
                </a:extLst>
              </a:tr>
              <a:tr h="567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объекты ППМИ 2021 года в д. Васичи и д. Б. Шоры по предписанию надзорных органов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127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ремонт водопроводов по решению надзорных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органов в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д. Елизарово и д. Окольники, в т.ч. остаток средств ППМИ 2021 года по ремонту водопровода в д. Елизарово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400,0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75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на создание материального резерва и на погашение задолженности за электроэнергию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356,8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122412"/>
                  </a:ext>
                </a:extLst>
              </a:tr>
              <a:tr h="567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Инвестиционные программы и проекты развития общественной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инфраструктуры, 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всего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295,3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131,8</a:t>
                      </a:r>
                      <a:endParaRPr lang="ru-RU" sz="17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в том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числе: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-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обустройство центральной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площади</a:t>
                      </a:r>
                      <a:r>
                        <a:rPr lang="ru-RU" sz="17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пгт Лебяжье</a:t>
                      </a:r>
                      <a:endParaRPr lang="ru-RU" sz="17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23,0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23,0</a:t>
                      </a:r>
                      <a:endParaRPr lang="ru-RU" sz="17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7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4 160,6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700" b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3 480,1</a:t>
                      </a:r>
                    </a:p>
                  </a:txBody>
                  <a:tcPr marL="91452" marR="9145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02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893BC35-33EF-4739-A6FD-422A352DA6F3}" type="slidenum">
              <a:rPr lang="en-GB" altLang="ru-RU"/>
              <a:pPr>
                <a:defRPr/>
              </a:pPr>
              <a:t>33</a:t>
            </a:fld>
            <a:endParaRPr lang="en-GB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88" y="197362"/>
            <a:ext cx="3236783" cy="171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1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998871"/>
              </p:ext>
            </p:extLst>
          </p:nvPr>
        </p:nvGraphicFramePr>
        <p:xfrm>
          <a:off x="179511" y="-1"/>
          <a:ext cx="8784977" cy="6596200"/>
        </p:xfrm>
        <a:graphic>
          <a:graphicData uri="http://schemas.openxmlformats.org/drawingml/2006/table">
            <a:tbl>
              <a:tblPr/>
              <a:tblGrid>
                <a:gridCol w="282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204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</a:t>
                      </a: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 и жилищной инфраструктуры Лебяжского </a:t>
                      </a: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4 160 604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3 480 093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5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1 303 270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1 051 766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2 857 334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2 428 327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 и капитальный ремонт объектов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теплоснабжения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1 161 770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1 107 123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1 051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1 051 766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110 000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55 357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0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тепловой сети в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550 815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496 168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 ремонту тепловой сети от котельной  №3 до ввода в многоквартирный дом по адресу: пгт Лебяжье ул. Кооперативная д.11 </a:t>
                      </a: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L=25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м; от котельной №2 до распределительного узла возле дома по адресу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 ул. Производственная д. 2 </a:t>
                      </a: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L=172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м; между домами по адресу </a:t>
                      </a:r>
                      <a:r>
                        <a:rPr kumimoji="0" lang="ru-RU" sz="12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 ул. Производственная,д.1 и ул. Мира д.1а </a:t>
                      </a:r>
                      <a:r>
                        <a:rPr kumimoji="0" lang="en-US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L=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37м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471 363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471 359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79 452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24 809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43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Замена котла в котельной №3 по ул. Кооперативной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Лебяжье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610 955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610955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Заменен котел в котельной №3 по ул. Кооперативной </a:t>
                      </a:r>
                      <a:r>
                        <a:rPr kumimoji="0" lang="ru-RU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2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580 407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580 407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30 548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30 548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5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и капитальный ремонт  объектов водоснабжения</a:t>
                      </a:r>
                      <a:endParaRPr lang="ru-RU" sz="1200" b="0" i="0" u="none" strike="noStrike" kern="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Calibri"/>
                        </a:rPr>
                        <a:t>всего        </a:t>
                      </a:r>
                      <a:endParaRPr lang="ru-RU" sz="12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445 646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436730"/>
                  </a:ext>
                </a:extLst>
              </a:tr>
              <a:tr h="238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445 646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189 2000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160991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2760988"/>
              </p:ext>
            </p:extLst>
          </p:nvPr>
        </p:nvGraphicFramePr>
        <p:xfrm>
          <a:off x="251521" y="66323"/>
          <a:ext cx="8641528" cy="6773826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6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59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821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9739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5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ремонту водопровода в д.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Индыгойка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 выполнены и оплачены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устранении аварии на скважине №2500.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46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ремонтам водопроводов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325 646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Гаврюшата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325 646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150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Осуществление деятельности по обращению с животными без владельцев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251 500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на проведение электронных аукционов. Заявок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поступило.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251 500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территорий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1 308 075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1 190 418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1 308 075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1 190358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2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по благоустройству территорий </a:t>
                      </a:r>
                      <a:r>
                        <a:rPr lang="ru-RU" sz="1200" kern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округа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SimSun"/>
                          <a:cs typeface="Calibri"/>
                        </a:rPr>
                        <a:t>всего        </a:t>
                      </a:r>
                      <a:endParaRPr lang="ru-RU" sz="12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182 415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172 454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обкашивания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улиц приобретены бензин, масло, леска. Покупка контейнеров для ТБО на сумму 28 000 руб. ( 7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2576136"/>
                  </a:ext>
                </a:extLst>
              </a:tr>
              <a:tr h="327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Calibri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182 415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172 454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974721"/>
                  </a:ext>
                </a:extLst>
              </a:tr>
              <a:tr h="201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4.1.1.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Работы по ремонту памятников</a:t>
                      </a:r>
                      <a:endParaRPr lang="ru-RU" sz="1200" kern="120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Calibri"/>
                        </a:rPr>
                        <a:t>всего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9 753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9 753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краски для ремонта памятников;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венки для возложения к памятникам воинам ВОВ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625780"/>
                  </a:ext>
                </a:extLst>
              </a:tr>
              <a:tr h="3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SimSun"/>
                          <a:cs typeface="Calibri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9 753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9 753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291132"/>
                  </a:ext>
                </a:extLst>
              </a:tr>
              <a:tr h="322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4.2.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мероприятия по благоустройству </a:t>
                      </a:r>
                      <a:r>
                        <a:rPr lang="ru-RU" sz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территорий </a:t>
                      </a:r>
                      <a:r>
                        <a:rPr lang="ru-RU" sz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 на оплату работы людей направленные отделом трудоустройства </a:t>
                      </a:r>
                      <a:r>
                        <a:rPr lang="ru-RU" sz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 «КОГКУ ЦЩН Советского района»</a:t>
                      </a:r>
                      <a:endParaRPr lang="ru-RU" sz="12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SimSun"/>
                          <a:cs typeface="Calibri"/>
                        </a:rPr>
                        <a:t>всего 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47 925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47 925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100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11 договоров с работниками по благоустройству с начислениями. (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Обкашивание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травы, приборка у мусорных контейнеров, обрезание веток)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5414534"/>
                  </a:ext>
                </a:extLst>
              </a:tr>
              <a:tr h="822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47 925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47 925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460373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946047"/>
              </p:ext>
            </p:extLst>
          </p:nvPr>
        </p:nvGraphicFramePr>
        <p:xfrm>
          <a:off x="142844" y="-11068"/>
          <a:ext cx="8856415" cy="6771997"/>
        </p:xfrm>
        <a:graphic>
          <a:graphicData uri="http://schemas.openxmlformats.org/drawingml/2006/table">
            <a:tbl>
              <a:tblPr/>
              <a:tblGrid>
                <a:gridCol w="432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11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13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Муниципальная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коммунальной и жилищной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инфраструктуры         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2000" b="1" i="0" u="none" strike="noStrike" dirty="0" err="1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округа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5566" marR="5566" marT="55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(краткое описание)</a:t>
                      </a: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4.3.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уличного освещения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1 038 615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930 859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за </a:t>
                      </a:r>
                      <a:r>
                        <a:rPr lang="ru-RU" sz="12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/энергию и обеспечение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наружного освещения;  услуги по тех.присоединению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1 038 615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930 859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4.4.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0" spc="-1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 мест захоронений </a:t>
                      </a:r>
                      <a:r>
                        <a:rPr lang="ru-RU" sz="1200" kern="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</a:t>
                      </a:r>
                      <a:endParaRPr lang="ru-RU" sz="1200" kern="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19 638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19 638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Оплата земельного налога и МУП «Коммунсервис» за услуги по вывозу мусора с территории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кладбища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4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19 638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Техосмотр и страхование тракторов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Оплата страховой премии ООО «Зета страхование»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4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6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Оплата транспортного налога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     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13 482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13 482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Оплата транспортного налога </a:t>
                      </a:r>
                    </a:p>
                    <a:p>
                      <a:pPr marL="95250" indent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3 кв. 2022 г.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5918986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13 482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13 482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746201"/>
                  </a:ext>
                </a:extLst>
              </a:tr>
              <a:tr h="4563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Предоставление субсидий МУП  «</a:t>
                      </a:r>
                      <a:r>
                        <a:rPr lang="ru-RU" sz="1200" kern="1200" spc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Коммунсервис</a:t>
                      </a:r>
                      <a:r>
                        <a:rPr lang="ru-RU" sz="1200" kern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200" kern="1200" spc="0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970 613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970 613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санитарных зон водонапорных башен 152 023 руб.;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объекты ППМИ 2021 г. д. </a:t>
                      </a:r>
                      <a:r>
                        <a:rPr lang="ru-RU" sz="120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Васичи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д. Б.Шоры по предписанию надзорных органов  61 780 руб.;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по решению надзорных органов в д. Елизарова и д.Окольники 400 000 руб.;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-создание материального резерва и погашение  кредиторской задолженности за э/энергию    356 810 руб.</a:t>
                      </a: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8702420"/>
                  </a:ext>
                </a:extLst>
              </a:tr>
              <a:tr h="1400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970 613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970 613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771204"/>
                  </a:ext>
                </a:extLst>
              </a:tr>
              <a:tr h="4563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Обустройство центральной площади,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расположенной по адресу : пгт Лебяжье ул. Комарова между д.1а и д.13</a:t>
                      </a:r>
                      <a:r>
                        <a:rPr lang="ru-RU" sz="1200" spc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рамках ППМИ</a:t>
                      </a:r>
                      <a:endParaRPr lang="ru-RU" sz="12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23 000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23 000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Разработка сметы по обустройству  центральной площади,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расположенной по адресу : пгт. Лебяжье ул. Комарова между д.1а и д.13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3061293"/>
                  </a:ext>
                </a:extLst>
              </a:tr>
              <a:tr h="589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23 000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66" marR="5566" marT="556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642192"/>
                  </a:ext>
                </a:extLst>
              </a:tr>
            </a:tbl>
          </a:graphicData>
        </a:graphic>
      </p:graphicFrame>
      <p:pic>
        <p:nvPicPr>
          <p:cNvPr id="4" name="Рисунок 3" descr="http://ria-glas.ru/wp-content/uploads/2018/11/%D0%B6%D0%BA%D1%85-1-800x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63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«Развитие транспортной системы  Лебяжского муниципального округа», тыс.руб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            </a:t>
            </a:r>
            <a:endParaRPr lang="ru-RU" sz="1800" dirty="0" smtClean="0"/>
          </a:p>
        </p:txBody>
      </p:sp>
      <p:graphicFrame>
        <p:nvGraphicFramePr>
          <p:cNvPr id="99" name="Содержимое 98"/>
          <p:cNvGraphicFramePr>
            <a:graphicFrameLocks noGrp="1"/>
          </p:cNvGraphicFramePr>
          <p:nvPr>
            <p:ph idx="1"/>
            <p:extLst/>
          </p:nvPr>
        </p:nvGraphicFramePr>
        <p:xfrm>
          <a:off x="351470" y="1124744"/>
          <a:ext cx="8513067" cy="549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0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7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448">
                <a:tc>
                  <a:txBody>
                    <a:bodyPr/>
                    <a:lstStyle/>
                    <a:p>
                      <a:r>
                        <a:rPr lang="ru-RU" sz="185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значения, всего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31 894,8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31 073,4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5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185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Восстановление изношенных верхних слоев асфальтобетонных покрытий в пгт. Лебяжье по ул. Коммуны и ул. Путинцева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9 039,4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9 039,4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7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содержание автомобильных дорог в границах населенных пунктов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3 326,6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5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044,7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229249397"/>
                  </a:ext>
                </a:extLst>
              </a:tr>
              <a:tr h="50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Дополнительные работы по ремонту проезжей части в д. Изиморка и с. Кузнецово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7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повышению безопасности дорожного движения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209,1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34,9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Субсидия на компенсацию части затрат в связи с оказанием услуг по перевозке пассажиров на внутримуниципальных маршрутах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705,9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599,9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5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</a:t>
                      </a: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штрафов 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Профилактика дорожно-транспортного травматизма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5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8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2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45 766,5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44 166,4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96,5</a:t>
                      </a:r>
                      <a:endParaRPr lang="ru-RU" sz="18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6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5175" y="6473825"/>
            <a:ext cx="758825" cy="24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DEBEC32-4407-4900-B202-439DE354B963}" type="slidenum">
              <a:rPr lang="en-GB" altLang="ru-RU"/>
              <a:pPr>
                <a:defRPr/>
              </a:pPr>
              <a:t>37</a:t>
            </a:fld>
            <a:endParaRPr lang="en-GB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44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699826"/>
              </p:ext>
            </p:extLst>
          </p:nvPr>
        </p:nvGraphicFramePr>
        <p:xfrm>
          <a:off x="179511" y="116631"/>
          <a:ext cx="8784974" cy="6567658"/>
        </p:xfrm>
        <a:graphic>
          <a:graphicData uri="http://schemas.openxmlformats.org/drawingml/2006/table">
            <a:tbl>
              <a:tblPr/>
              <a:tblGrid>
                <a:gridCol w="369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9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762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0274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М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униципальная 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транспортной  системы 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муниципального округа»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 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транспортной системы Лебяжского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45 766 549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44 166 405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34 909 600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34 178 474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10 856 949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9 987 931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31 894 804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31 073 424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 протяженностью 357,3 км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35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25 960 600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25 229 474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28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5 934 204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5 843 950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09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26 908 798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26 139 192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автодорог общего пользования местного значения, вне границ населенных пунктов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202,3 км..</a:t>
                      </a:r>
                      <a:r>
                        <a:rPr kumimoji="0" lang="ru-RU" sz="12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25 563 000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24 318 875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303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1 345 798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1 307 317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28270" indent="0" algn="just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5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1.1.2.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и искусственных сооружений на них, вне границ населенных пунктов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4 515 706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4 515 706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128270" indent="0" algn="ctr">
                        <a:lnSpc>
                          <a:spcPct val="115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 в границах населенных пунктов 155 км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urier New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urier New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4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4 515 706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4 515 706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1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из областного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 на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 дорожной деятельности в отношении автомобильных дорог общего пользования местного значения, по исполнению соглашения отчетного финансового года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418 800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418 526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соглашения отчетного финансового года за 2022 год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188035"/>
                  </a:ext>
                </a:extLst>
              </a:tr>
              <a:tr h="353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397 600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397 599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85914"/>
                  </a:ext>
                </a:extLst>
              </a:tr>
              <a:tr h="717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200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20 927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98,7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323451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5558135"/>
              </p:ext>
            </p:extLst>
          </p:nvPr>
        </p:nvGraphicFramePr>
        <p:xfrm>
          <a:off x="179512" y="174925"/>
          <a:ext cx="8784977" cy="6423055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6107">
                <a:tc gridSpan="7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транспортной  системы </a:t>
                      </a:r>
                      <a:r>
                        <a:rPr lang="ru-RU" sz="2000" b="1" i="0" u="none" strike="noStrike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      </a:t>
                      </a:r>
                      <a:r>
                        <a:rPr lang="ru-RU" sz="16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150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2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200" b="1" i="0" u="none" strike="noStrike" dirty="0" smtClean="0">
                        <a:latin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Результат реализации  (краткое описание)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252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локальных сметных расчетов по содержанию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автомобильных дорог общего пользования местного значения, вне границ населенных пунктов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5842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Локальные сметы разрабатывались сектором ЖКХ управления по строительству и  жизнеобеспечению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5636">
                <a:tc rowSpan="3">
                  <a:txBody>
                    <a:bodyPr/>
                    <a:lstStyle/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52400" marR="142240" indent="-157163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53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0375" algn="l"/>
                          <a:tab pos="584200" algn="l"/>
                          <a:tab pos="668020" algn="l"/>
                          <a:tab pos="757555" algn="l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автодорог общего пользования местного значения и сооружений на них, в границах населенных пунктов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12 460 759</a:t>
                      </a:r>
                      <a:endParaRPr lang="ru-RU" sz="1100" b="1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12 178 876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51435" indent="-19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и содержание автомобильных дорог общего пользования местного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значения в границах населенных пунктов 155 км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2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8 949 000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8 949 000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741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3 511 759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3 229 876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980">
                <a:tc rowSpan="3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62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изношенных верхних слоев  асфальтобетонных покрытий на автодорогах общего пользования местного значения в границах населенных пунктов ул. Коммуны, протяженность. 0,312 км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2 607 840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2 607 840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изношенных верхних слоев  асфальтобетонных покрытий на автодорогах общего пользования местного значения в границах населенных пунктов ул. Коммуны, протяженность. 0,312 км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2 581 761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2 581 761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26 079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26 079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291">
                <a:tc rowSpan="3">
                  <a:txBody>
                    <a:bodyPr/>
                    <a:lstStyle/>
                    <a:p>
                      <a:pPr marL="153988" marR="142240" indent="-1603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1.2.2.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изношенных верхних слоев асфальтобетонных</a:t>
                      </a:r>
                      <a:r>
                        <a:rPr kumimoji="0" lang="ru-RU" sz="1100" kern="120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покрытий на автомобильных дорогах общего пользования местного значения в границах населенных пунктов ул. </a:t>
                      </a:r>
                      <a:r>
                        <a:rPr kumimoji="0" lang="ru-RU" sz="1100" kern="1200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Путинцева</a:t>
                      </a:r>
                      <a:r>
                        <a:rPr kumimoji="0" lang="ru-RU" sz="1100" kern="120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протяженностью 0,731 км</a:t>
                      </a:r>
                      <a:endParaRPr lang="ru-RU" sz="1100" kern="12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6 431 560</a:t>
                      </a:r>
                      <a:endParaRPr lang="ru-RU" sz="1100" b="1" spc="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6 431 560</a:t>
                      </a:r>
                      <a:endParaRPr lang="ru-RU" sz="11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62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Восстановление изношенных верхних слоев асфальтобетонных</a:t>
                      </a:r>
                      <a:r>
                        <a:rPr kumimoji="0" lang="ru-RU" sz="1100" kern="120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покрытий на автомобильных дорогах общего пользования местного значения в границах населенных пунктов ул. </a:t>
                      </a:r>
                      <a:r>
                        <a:rPr kumimoji="0" lang="ru-RU" sz="1100" kern="1200" spc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Путинцева</a:t>
                      </a:r>
                      <a:r>
                        <a:rPr kumimoji="0" lang="ru-RU" sz="1100" kern="120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протяженностью 0,731 км</a:t>
                      </a:r>
                      <a:endParaRPr lang="ru-RU" sz="1100" kern="12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0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Областной</a:t>
                      </a:r>
                      <a:endParaRPr lang="ru-RU" sz="1100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6 367 239</a:t>
                      </a:r>
                      <a:endParaRPr lang="ru-RU" sz="1100" spc="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6 367 239</a:t>
                      </a:r>
                      <a:endParaRPr lang="ru-RU" sz="1100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spc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94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64 321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64 316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spc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5636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 работы</a:t>
                      </a:r>
                      <a:r>
                        <a:rPr lang="ru-RU" sz="11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ремонту проезжей части ул. Центральная от д.7 до д.22, ул. Заречная от д.12 до д.38 д. Изиморка Лебяжского МО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61 696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61 696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482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 проезжей части ул. Центральная от </a:t>
                      </a:r>
                      <a:r>
                        <a:rPr lang="ru-RU" sz="11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д.7 до д.22, ул. Заречная от д.12 до д.38 д. Изиморка Лебяжского МО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5087893"/>
                  </a:ext>
                </a:extLst>
              </a:tr>
              <a:tr h="670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61 696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61 696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8418052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57606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бюджетного процесса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1334877"/>
              </p:ext>
            </p:extLst>
          </p:nvPr>
        </p:nvGraphicFramePr>
        <p:xfrm>
          <a:off x="323528" y="1052736"/>
          <a:ext cx="8496944" cy="553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30944">
                <a:tc>
                  <a:txBody>
                    <a:bodyPr/>
                    <a:lstStyle/>
                    <a:p>
                      <a:pPr algn="just"/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 с  Бюджетным кодексом Российской Федерации  </a:t>
                      </a:r>
                      <a:r>
                        <a:rPr lang="ru-RU" sz="2200" b="1" u="sng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</a:t>
                      </a: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по: </a:t>
                      </a: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68613" indent="0" algn="r">
                        <a:buFontTx/>
                        <a:buChar char="-"/>
                      </a:pPr>
                      <a:endParaRPr lang="ru-RU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695575" indent="0" algn="r">
                        <a:buFontTx/>
                        <a:buNone/>
                      </a:pPr>
                      <a:r>
                        <a:rPr lang="ru-RU" sz="22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" name="Picture 2" descr="http://xn--h1aadcj4a9b.xn--p1ai/wp-content/uploads/byudzhetnyj-ko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28" y="3553734"/>
            <a:ext cx="2263080" cy="2112991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672275"/>
              </p:ext>
            </p:extLst>
          </p:nvPr>
        </p:nvGraphicFramePr>
        <p:xfrm>
          <a:off x="2811832" y="2773940"/>
          <a:ext cx="5792616" cy="367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составлению и рассмотрению проектов     бюджетов,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482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утверждению и исполнению бюджетов,       контролю за их исполнением, </a:t>
                      </a:r>
                      <a:endParaRPr lang="ru-RU" sz="21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 осуществлению бюджетного учета,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654">
                <a:tc>
                  <a:txBody>
                    <a:bodyPr/>
                    <a:lstStyle/>
                    <a:p>
                      <a:pPr marL="0" indent="0" algn="just">
                        <a:buFontTx/>
                        <a:buChar char="-"/>
                      </a:pPr>
                      <a:r>
                        <a:rPr lang="ru-RU" sz="21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составлению, внешней проверке,    рассмотрению и утверждению         бюджетной отчетности.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631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3491156"/>
              </p:ext>
            </p:extLst>
          </p:nvPr>
        </p:nvGraphicFramePr>
        <p:xfrm>
          <a:off x="179512" y="0"/>
          <a:ext cx="8784976" cy="6596673"/>
        </p:xfrm>
        <a:graphic>
          <a:graphicData uri="http://schemas.openxmlformats.org/drawingml/2006/table">
            <a:tbl>
              <a:tblPr/>
              <a:tblGrid>
                <a:gridCol w="49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6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9131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 системы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Лебяжского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977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Дополнительные работы по ремонту участка дороги по ул.Мира от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д.69 до д.103 с. Кузнецово </a:t>
                      </a:r>
                      <a:r>
                        <a:rPr lang="ru-RU" sz="110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33 037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33 037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участка дороги по ул.Мира от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д.69 до д.103 с. Кузнецово Лебяжского МО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33 037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33 037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92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1.2.5.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 по ремонту и содержанию автомобильных дорог в населенных пунктах </a:t>
                      </a:r>
                      <a:r>
                        <a:rPr lang="ru-RU" sz="1100" spc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МО, в границах населенных пунктов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3 326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625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044 748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содержание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автомобильных дорог в населенных пунктах Лебяжского МО, в границах населенных пунктов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3 326 625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3 044 748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701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 работ по повышению безопасности дорожного движения</a:t>
                      </a:r>
                      <a:endParaRPr lang="ru-RU" sz="110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209 118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34,9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безопасности дорожного движения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209 118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1541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1.3.1.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749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технических паспортов  на  автомобильные дороги общего пользования местного значения Лебяжского МО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133 270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133 270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482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технических паспортов автодорог </a:t>
                      </a:r>
                      <a:r>
                        <a:rPr lang="ru-RU" sz="1100" kern="0" spc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140429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270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270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435954"/>
                  </a:ext>
                </a:extLst>
              </a:tr>
              <a:tr h="381541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1.3.2.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проекта организации дорожного движения, схем дислокации дорожных знаков на территории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Лебяжье </a:t>
                      </a: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Лебяжского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75 848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75 848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организации дорожного движения, схем дисклокации дорожных знаков автодорог пгт. Лебяжье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689552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75 848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75 848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280344"/>
                  </a:ext>
                </a:extLst>
              </a:tr>
              <a:tr h="189070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1.3.3.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Производство работ по безопасности дорожного движение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390 882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Денежные средства не использовались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3508934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390 882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441052"/>
                  </a:ext>
                </a:extLst>
              </a:tr>
              <a:tr h="381541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Субсидия на компенсацию части затрат в связи с оказанием услуг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перевозке пассажиров на маршрутах, включенных в реестр социальных маршрутов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705 986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599 987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предоставленной субсидии сохранены автобусные маршруты на территории Лебяжского МО.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628113"/>
                  </a:ext>
                </a:extLst>
              </a:tr>
              <a:tr h="38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705 986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599 987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917395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6950415"/>
              </p:ext>
            </p:extLst>
          </p:nvPr>
        </p:nvGraphicFramePr>
        <p:xfrm>
          <a:off x="214282" y="214290"/>
          <a:ext cx="8606190" cy="4237716"/>
        </p:xfrm>
        <a:graphic>
          <a:graphicData uri="http://schemas.openxmlformats.org/drawingml/2006/table">
            <a:tbl>
              <a:tblPr/>
              <a:tblGrid>
                <a:gridCol w="483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6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81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5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68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99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транспортной  системы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68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Профилактические мероприятия по предупреждению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детского дорожно-транспортного травматизма; мероприятия направленные на безопасность дорожного движения</a:t>
                      </a: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r>
                        <a:rPr lang="ru-RU" sz="12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бесед направленных на формирование у участников дорожного движения стереотипов безопасного поведения, предупреждения детского дорожно-транспортного</a:t>
                      </a:r>
                      <a:r>
                        <a:rPr lang="ru-RU" sz="12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травматизма, предупреждения опасного поведения участников дорожного движения-  6 бесед</a:t>
                      </a:r>
                      <a:endParaRPr lang="ru-RU" sz="12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135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1.6.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Уплата административного штрафа по постановлению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Уплата административного штрафа по постановлению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Рисунок 3" descr="http://procamworldwide.com/images/prv/cargo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36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395768" cy="1224136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агропромышленного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комплекса Лебяжского </a:t>
            </a:r>
            <a:b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округа»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5514170"/>
              </p:ext>
            </p:extLst>
          </p:nvPr>
        </p:nvGraphicFramePr>
        <p:xfrm>
          <a:off x="251520" y="1526348"/>
          <a:ext cx="8675688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5175" y="6473825"/>
            <a:ext cx="75882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D38C18-CD58-4370-8A4F-FE30EAEC239D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240360" cy="149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154728"/>
              </p:ext>
            </p:extLst>
          </p:nvPr>
        </p:nvGraphicFramePr>
        <p:xfrm>
          <a:off x="323529" y="332656"/>
          <a:ext cx="8424936" cy="6069735"/>
        </p:xfrm>
        <a:graphic>
          <a:graphicData uri="http://schemas.openxmlformats.org/drawingml/2006/table">
            <a:tbl>
              <a:tblPr/>
              <a:tblGrid>
                <a:gridCol w="323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68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7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59430">
                <a:tc gridSpan="6">
                  <a:txBody>
                    <a:bodyPr/>
                    <a:lstStyle/>
                    <a:p>
                      <a:pPr algn="r" fontAlgn="ctr"/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Развитие агропромышленного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комплекса </a:t>
                      </a:r>
                    </a:p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2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 </a:t>
                      </a:r>
                      <a:r>
                        <a:rPr lang="ru-RU" sz="22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</a:t>
                      </a:r>
                    </a:p>
                    <a:p>
                      <a:pPr algn="r" fontAlgn="ctr"/>
                      <a:endParaRPr lang="ru-RU" sz="1400" b="1" i="0" u="none" strike="noStrike" dirty="0" smtClean="0">
                        <a:latin typeface="Times New Roman"/>
                      </a:endParaRPr>
                    </a:p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рублей)</a:t>
                      </a:r>
                    </a:p>
                  </a:txBody>
                  <a:tcPr marL="6796" marR="6796" marT="67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№ 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Источники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 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финансирования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0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 программа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«Развитие агропромышленного комплекса Лебяжского муниципального округа»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1 330 100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1 330 100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505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248 400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248 400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42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1 081 700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1 081 700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53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Мероприятие «возмещение части процентной ставки по инвестиционным кредитам (займам) в агропромышленном комплексе»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351 100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351 100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5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248 400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248 400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711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102 700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102 700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9708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Получателями субсидии являются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ООО «</a:t>
                      </a:r>
                      <a:r>
                        <a:rPr kumimoji="0" lang="ru-RU" sz="12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Лебяжское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«выполнение 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государственных полномочий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области по поддержке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сельскохозяйственного производства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(на выполнение управленческих функций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)»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      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979 000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979 000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</a:t>
                      </a: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979 000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979 000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100%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73435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РЕАЛИЗАЦИИ: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январь-декабрь выплачена зарплата специалистам сектора, за содержание имущества (аренда помещения, услуги связи)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96" marR="6796" marT="67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pp.userapi.com/c851120/v851120074/2262a/xVs0ojYG89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00174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b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«Управление муниципальным имуществом </a:t>
            </a:r>
            <a:b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Лебяжский</a:t>
            </a:r>
            <a:b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endParaRPr lang="ru-RU" sz="22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734098"/>
            <a:ext cx="1806704" cy="198145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Межевание земельных участков – 234,6 т.р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26398"/>
            <a:ext cx="1584176" cy="198915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имущества  – 1 219,6 т.р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49531" y="2734098"/>
            <a:ext cx="1656184" cy="198145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одержание муниципального имущества –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109,5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408" y="2734098"/>
            <a:ext cx="1656184" cy="198145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Взносы в Фонд капитального ремонта – 69,8 т.р.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941168"/>
            <a:ext cx="8424936" cy="1512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Проведены комплексные кадастровые работы на территории Лебяжского муниципального округа на земельных участках, расположенных в 36 кадастровых кварталах на сумму 1 611,2 тыс.руб.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6" cy="914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муниципальной собственностью,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3 374,6 тыс.руб. 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5715" y="2734098"/>
            <a:ext cx="1656184" cy="1981458"/>
          </a:xfrm>
          <a:prstGeom prst="rect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Прочие мероприятия –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129,8 </a:t>
            </a:r>
            <a:r>
              <a:rPr lang="ru-RU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aqualux.od.ua/wp-content/uploads/2018/08/402760991_w640_h640_biuro_projektowe_geo_bak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2458"/>
            <a:ext cx="2520280" cy="13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37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731688"/>
              </p:ext>
            </p:extLst>
          </p:nvPr>
        </p:nvGraphicFramePr>
        <p:xfrm>
          <a:off x="107505" y="-99393"/>
          <a:ext cx="8813156" cy="6720369"/>
        </p:xfrm>
        <a:graphic>
          <a:graphicData uri="http://schemas.openxmlformats.org/drawingml/2006/table">
            <a:tbl>
              <a:tblPr/>
              <a:tblGrid>
                <a:gridCol w="364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8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18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8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66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24137">
                <a:tc gridSpan="7">
                  <a:txBody>
                    <a:bodyPr/>
                    <a:lstStyle/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marL="95250" indent="0" algn="ctr" fontAlgn="ctr"/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«Управление муниципальным имуществом муниципального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образования  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Лебяжский муниципальный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округ </a:t>
                      </a:r>
                      <a:r>
                        <a:rPr lang="ru-RU" sz="19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Кировской </a:t>
                      </a:r>
                      <a:r>
                        <a:rPr lang="ru-RU" sz="19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области»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2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2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8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4 077</a:t>
                      </a: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3 374,6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83,0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1 531,2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1 531,2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2 545,8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1 843,1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72,0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8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учета муниципального имущества МО, в том числе с применением программных средств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реестра муниципального имущества, внесение изменений и дополнений осуществляется на постоянной основе; приобретен ПК «Реестр муниципального имущества», «Аренда и продажа земли»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20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70 000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8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Продажа и предоставление имущества и земельных участков во временное пользование, организация и проведение торгов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проведения торгов : заключено 3 договора купли-продажи  земельных участков;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договоров аренды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договора купли-продажи муниципального имущества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29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применение независимой оценки объектов, предоставляемых на конкурсной основе в аренду, приватизацию и другие цели 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оценка рыночной стоимости строительных материалов от разборки здания Дома культуры Кировская обл., Лебяжский район,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для продажи; оценка одного квадратного метра аренды помещений в административного здания и гаража по адресу: пгт Лебяжье, ул. Комсомольская, д. 5; оценка рыночной стоимости строительных материалов от разборки здания культурно-спортивного комплекса Кировская обл.,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с.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Мелянда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Сельская, д. 10 - для продажи; оценка рыночной стоимости права временного владения и пользования тепловой сети пгт Лебяжье; определение рыночной стоимости размера права временного владения и пользования трактора колесного Т-150К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77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30 500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764704"/>
            <a:ext cx="936103" cy="63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6161995"/>
              </p:ext>
            </p:extLst>
          </p:nvPr>
        </p:nvGraphicFramePr>
        <p:xfrm>
          <a:off x="251522" y="280326"/>
          <a:ext cx="8496942" cy="6029035"/>
        </p:xfrm>
        <a:graphic>
          <a:graphicData uri="http://schemas.openxmlformats.org/drawingml/2006/table">
            <a:tbl>
              <a:tblPr/>
              <a:tblGrid>
                <a:gridCol w="292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3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2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2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20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409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3944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«Управление муниципальным имуществом муниципального образования   Лебяжский муниципальный округ Кировской области»</a:t>
                      </a:r>
                    </a:p>
                    <a:p>
                      <a:pPr algn="r" fontAlgn="ctr"/>
                      <a:endParaRPr lang="ru-RU" sz="1100" b="1" i="0" u="none" strike="noStrike" dirty="0" smtClean="0">
                        <a:latin typeface="Times New Roman"/>
                      </a:endParaRPr>
                    </a:p>
                  </a:txBody>
                  <a:tcPr marL="2715" marR="2715" marT="27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5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Публикация информационных сообщений о предоставлении муниципального имущества и земельных участков в собственность и аренду, проведении торгов, прочих объявлений, связанных с управлением имуществом и земельными участками, в средствах массовой информации, а также в информационно-телекоммуникационной сети «Интернет»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35 388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35 434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опубликованы извещения: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 начале проведения комплексных кадастровых работ - 3(три) извещения;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о проведении государственной кадастровой оценки -1 извещение;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- 3 извещения о проведении согласительной комиссии по вопросу согласования местоположения границ земельных участков, в отношении которых проводятся комплексные кадастровые работы.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Ежеквартально на сайте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публикуются перечни муниципального имущества предлагаемого для предоставления в аренду или продажи, а также извещения о проведении торгов на право заключения договоров аренды или продажи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6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35 388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35 434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97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6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Межевание земельных участков</a:t>
                      </a:r>
                      <a:endParaRPr lang="ru-RU" sz="1100" b="0" i="0" u="none" strike="noStrike" kern="0" spc="-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272 000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234 620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Выполнены кадастровые работы по межеванию и постановке на кадастровый учет земельных участков, занятых городскими лесами;  сформирован  - 1 з/у под скважиной д. Окольники; 1 земельный участок – памятник с. Красное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15" marR="2715" marT="2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2715" marR="2715" marT="2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272 000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234 620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86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претензионной работы, рассылка писем, претензий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рассылка уведомлений, счётов-фактур, квитанций,    направлено 17 претензий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084082"/>
                  </a:ext>
                </a:extLst>
              </a:tr>
              <a:tr h="36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5632"/>
                  </a:ext>
                </a:extLst>
              </a:tr>
            </a:tbl>
          </a:graphicData>
        </a:graphic>
      </p:graphicFrame>
      <p:pic>
        <p:nvPicPr>
          <p:cNvPr id="5" name="Рисунок 4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14" y="980728"/>
            <a:ext cx="125151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181976"/>
              </p:ext>
            </p:extLst>
          </p:nvPr>
        </p:nvGraphicFramePr>
        <p:xfrm>
          <a:off x="251521" y="260648"/>
          <a:ext cx="8568950" cy="6413874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9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45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850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16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«Управление муниципальным имуществом муниципального образования   Лебяжский муниципальный округ Кировской области</a:t>
                      </a: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фонда капитального ремонта общего имущества многоквартирных домов путем перечисления взносов на капитальный ремонт общего имущества в многоквартирных домов и организации капитального ремонта общего имущества многоквартирных домов в отношении помещений (квартир) в многоквартирных домах, находящихся в муниципальной собственности муниципального образования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Лебяжский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муниципальный округ Кировской области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69 848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69 848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Оплата взносов на капитальный ремонт общего имущества многоквартирных домов за квартиры, находящихся в собственности МО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и расположенных в многоквартирных домах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Взносы за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кап.ремонт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январь- декабрь оплачены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1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69 848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69 848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8.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проверок использования муниципального имущества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 Кировской области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5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15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ru-RU" sz="1150" b="1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проверка  использования 10 жилых помещений  муниципального специализированного жилого фонда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658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9.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Информационное взаимодействие с Управлением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Кировской области, ФФГБУ «ФКП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по Кировской области и другими организациями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межведомственного взаимодействия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21 000 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продлена программа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ТехноКад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муниципалитет на 2022 год, для взаимодействия администрации с кадастровой палатой 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Росреестром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0486"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21 000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1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latin typeface="Times New Roman"/>
                        </a:rPr>
                        <a:t>10.</a:t>
                      </a:r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имущества и земельных участков в муниципальную собственность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 Кировской области, в том числе предоставление из местного бюджета бюджетных инвестиций в объекты муниципальной собственности и субсидий на осуществление капитальных вложений в объекты муниципальной собственности или приобретение объектов недвижимого и движимого имущества в муниципальную собственность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1 219 646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1" i="0" u="none" strike="noStrike" dirty="0" smtClean="0">
                          <a:latin typeface="Times New Roman"/>
                        </a:rPr>
                        <a:t>99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Приобретены: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Коммутаторы, сервер, автомобиль ВАЗ  LADA GRANTA, бытовые приборы, мебель (столы, стулья), канцтовары, компьютер (системный блок), МФУ-принтеры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8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1 225 192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/>
                        </a:rPr>
                        <a:t>99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10" y="764704"/>
            <a:ext cx="111735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3358038"/>
              </p:ext>
            </p:extLst>
          </p:nvPr>
        </p:nvGraphicFramePr>
        <p:xfrm>
          <a:off x="251520" y="260648"/>
          <a:ext cx="8568952" cy="6323034"/>
        </p:xfrm>
        <a:graphic>
          <a:graphicData uri="http://schemas.openxmlformats.org/drawingml/2006/table">
            <a:tbl>
              <a:tblPr/>
              <a:tblGrid>
                <a:gridCol w="375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4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87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6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1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85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894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 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«Управление муниципальным имуществом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образования   Лебяжский муниципальный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округ Кировской области</a:t>
                      </a:r>
                    </a:p>
                    <a:p>
                      <a:pPr algn="ctr" fontAlgn="ctr"/>
                      <a:endParaRPr lang="ru-RU" sz="1600" b="1" i="0" u="none" strike="noStrike" dirty="0" smtClean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2179" marR="2179" marT="21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Исполнение (%)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11.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сохранности муниципального имущества, составляющего казну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округ, на период до передачи в оперативное управление, хозяйственное ведение, аренду или приватизацию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Произведена промывка 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опрессовка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системы отопления муниципального жилья по ул. Производственная, д.2, кв.1. ул. Кооперативная, д.11, кв. 1, 2, 7, 8, 9, 11, 12,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ул.Комарова д. 22а, кв.1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9 910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910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комплексных кадастровых работ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1 611 900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1 611 244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комплексных кадастровых работ на территории МО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 на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расположенных в 36 кадастровых кварталах (всего 2793 объекта). Заключены 4 (четыре) муниципальных контракта 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1 531 200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1 531 200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80 700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80 044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расходов, связанных с приватизацией муниципального имущества, по уплате налога на добавленную стоимость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123 000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56 667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уплата НДС от продажи муниципального имущества:  строительных материалов от разборки здания Дома культуры Кировская обл.,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Производственная</a:t>
                      </a: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6775"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123 000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</a:t>
                      </a:r>
                      <a:r>
                        <a:rPr lang="ru-RU" sz="1100" baseline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667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</a:t>
                      </a:r>
                      <a:endParaRPr lang="ru-RU" sz="110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3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5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содержание муниципального жилья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598 200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12 402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 кирпич шамотный 80 шт., дверцы топочные, железо оцинкованное для ремонта печи в муниципальной квартире по адресу: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Лебяжье, ул.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Путинцева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д.3, кв.9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6775"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50" b="0" i="0" u="none" strike="noStrike" dirty="0">
                        <a:latin typeface="Times New Roman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598 200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12 402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95250" indent="0" algn="just"/>
                      <a:endParaRPr kumimoji="0" lang="ru-RU" sz="11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6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расходов, по уплате налога на землю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10 107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4 331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оплачен налог на землю по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/у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Лебяжье, ул. Коммуны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30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10 107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12 402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79" marR="2179" marT="21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4" name="Рисунок 3" descr="http://koryazhma-info.ru/koryazhma-info/sites/default/files/1_9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8688"/>
            <a:ext cx="1117358" cy="6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892480" cy="36004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муниципального  управления Лебяжского муниципального округа»</a:t>
            </a:r>
            <a:endParaRPr lang="ru-RU" sz="2400" b="1" cap="none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29" y="1196756"/>
          <a:ext cx="8424936" cy="525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276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2022 год</a:t>
                      </a:r>
                      <a:endParaRPr lang="ru-RU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деятельности ОМСУ</a:t>
                      </a:r>
                      <a:endParaRPr lang="ru-RU" sz="19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36 060,5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34 382,7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94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хозяйственной деятельности (МКУ СХТО)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7 356,9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7 009,7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Доплаты</a:t>
                      </a:r>
                      <a:r>
                        <a:rPr lang="ru-RU" sz="19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пенсиям муниципальным служащим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2 963,5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2 946,9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кадрового потенциала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139,2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131,3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Стимулирование деятельности ОМСУ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437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на выполнение государственных  полномочий</a:t>
                      </a:r>
                      <a:endParaRPr lang="ru-RU" sz="1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2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осуществление первичного воинского учета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281,0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281,0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составление  списков присяжных заседателей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74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ведение </a:t>
                      </a:r>
                      <a:r>
                        <a:rPr lang="ru-RU" sz="1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архивного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47 954,7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45 905,0</a:t>
                      </a:r>
                      <a:endParaRPr lang="ru-RU" sz="1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20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94297"/>
            <a:ext cx="830580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бюджетного процесса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4762801"/>
              </p:ext>
            </p:extLst>
          </p:nvPr>
        </p:nvGraphicFramePr>
        <p:xfrm>
          <a:off x="419100" y="1196752"/>
          <a:ext cx="8305800" cy="502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Глава Лебяжского муниципального округа;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14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Дума Лебяжского муниципального округа 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54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 Лебяжского муниципального округа Кировской области;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 РФ, его структурные  подразделения;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кредитные организации;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1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Федерального казначейства;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муниципального финансового контроля;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комиссия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5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администрации Лебяжского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администраторы  (администраторы) доходов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5750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главные распорядители (распорядители) средств бюджета муниципального округа;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1571">
                <a:tc>
                  <a:txBody>
                    <a:bodyPr/>
                    <a:lstStyle/>
                    <a:p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получатели средств бюджета муниципального округа.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777220"/>
              </p:ext>
            </p:extLst>
          </p:nvPr>
        </p:nvGraphicFramePr>
        <p:xfrm>
          <a:off x="251518" y="188640"/>
          <a:ext cx="8669144" cy="5931262"/>
        </p:xfrm>
        <a:graphic>
          <a:graphicData uri="http://schemas.openxmlformats.org/drawingml/2006/table">
            <a:tbl>
              <a:tblPr/>
              <a:tblGrid>
                <a:gridCol w="32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3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6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047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5795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</a:t>
                      </a:r>
                    </a:p>
                  </a:txBody>
                  <a:tcPr marL="2944" marR="2944" marT="29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                       Наименование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муниципального управления Лебяжского 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A"/>
                          </a:solidFill>
                          <a:latin typeface="Times New Roman"/>
                        </a:rPr>
                        <a:t>всего  </a:t>
                      </a: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r>
                        <a:rPr lang="ru-RU" sz="1000" b="1" kern="50" baseline="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954 691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45 905 038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95,7</a:t>
                      </a:r>
                      <a:endParaRPr lang="ru-RU" sz="10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0" indent="0" algn="just" fontAlgn="ctr"/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Федеральный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292 300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292 272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11 514 380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11 509 920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36 148 011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34 102 846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6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1.1.</a:t>
                      </a:r>
                      <a:endParaRPr lang="ru-RU" sz="13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деятельности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в том числе   финансового управления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управления по культуре, физкультуре и делам молодежи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управления образования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  <a:endParaRPr lang="ru-RU" sz="1100" b="1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10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36 060 482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34 382 701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95,6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Органы местного самоуправления округа функционируют в штатном режиме. Своевременно выплачивается заработная плата, налоги, социальные выплаты; оплачиваются командировочные расходы, услуги связи, доступ к сети Интернет, справочно-правовой системе 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КонсультантПлюс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информационным системам и программным комплексам, необходимым для работы специалистов. Обслуживается оргтехника, служебные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автомобили.Разрабатывается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нормативная база, необходимая для деятельности ОМСУ округа.  Отсутствуют нормативные правовые акты, признанные противоречащими   законодательству   решением суда и не приведенные  в соответствие в течение установленного   законодательством срока. Своевременно рассмотрено 66  письменных обращений граждан, большая часть – с выездом на место.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44" marR="2944" marT="29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9 247 510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9 247 510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6441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 smtClean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26 812 972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25 135 191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2944" marR="2944" marT="29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608"/>
            <a:ext cx="1008112" cy="7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581815"/>
              </p:ext>
            </p:extLst>
          </p:nvPr>
        </p:nvGraphicFramePr>
        <p:xfrm>
          <a:off x="142844" y="0"/>
          <a:ext cx="8858312" cy="6803184"/>
        </p:xfrm>
        <a:graphic>
          <a:graphicData uri="http://schemas.openxmlformats.org/drawingml/2006/table">
            <a:tbl>
              <a:tblPr/>
              <a:tblGrid>
                <a:gridCol w="446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1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1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220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80728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860"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100" kern="50" dirty="0" smtClean="0">
                        <a:solidFill>
                          <a:srgbClr val="00000A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1.2.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обеспечение  хозяйственной деятельности администрации </a:t>
                      </a:r>
                      <a:r>
                        <a:rPr lang="ru-RU" sz="1200" kern="50" dirty="0" err="1">
                          <a:latin typeface="Times New Roman"/>
                          <a:ea typeface="Arial"/>
                          <a:cs typeface="Times New Roman"/>
                        </a:rPr>
                        <a:t>Лебяжского</a:t>
                      </a:r>
                      <a:r>
                        <a:rPr lang="ru-RU" sz="1200" kern="50" dirty="0">
                          <a:latin typeface="Times New Roman"/>
                          <a:ea typeface="Arial"/>
                          <a:cs typeface="Times New Roman"/>
                        </a:rPr>
                        <a:t> муниципального округа</a:t>
                      </a: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solidFill>
                            <a:srgbClr val="00000A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всего  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7 356 939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7 009 731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95,3</a:t>
                      </a:r>
                      <a:endParaRPr lang="ru-RU" sz="12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Штат учреждения укомплектован кадрами. Служба обслуживает здания администрации округа в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Лебяжье, в сельских населенных пунктах, где работают специалисты; здание специального жилого дома для одиноких граждан  в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спецжилдоме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произведен капитальный ремонт системы отопления, частично отремонтирована крыша здания. В здании администрации   д.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Михеевщина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произведена замена и прочистка системы канализации, подводки воды, замена сантехники; частично отремонтирована крыша здания. Произведен косметический ремонт 7 кабинетов в здании администрации округа. Закуплены материалы для ремонта печей в зданиях  администрации, расположенных в сельской местности (по заявкам специалистов). Заключены договоры на предоставление услуг, необходимых для обеспечения деятельности административных зданий. Закуплены дрова в объеме 112 м3.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latin typeface="Courier New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Областной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1 148 600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1 148 600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6 208 339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5 861 131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120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71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кадрового потенциала муниципального управления. Повышение квалификации лиц, замещающих муниципальные должности и должности муниципальной службы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139 206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131 290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94,3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Повысили квалификацию     в рамках областной программы 9 муниципальных служащих. На средства местного бюджета на курсах повышения квалификации было обучено 19 сотрудников администрации и ее структурных подразделений. 2   специалиста по кадровой работе прослушали платный семинар по изменениям в трудовом законодательстве. 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i="0" u="none" strike="noStrike" dirty="0">
                        <a:solidFill>
                          <a:srgbClr val="00000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62 870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58 410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5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A"/>
                          </a:solidFill>
                          <a:latin typeface="Times New Roman"/>
                        </a:rPr>
                        <a:t>Местный бюджет</a:t>
                      </a:r>
                      <a:endParaRPr lang="ru-RU" sz="1200" b="0" i="0" u="none" strike="noStrike" dirty="0">
                        <a:solidFill>
                          <a:srgbClr val="00000A"/>
                        </a:solidFill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76 336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72 880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95,5</a:t>
                      </a:r>
                      <a:endParaRPr lang="ru-RU" sz="12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Рисунок 3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184"/>
            <a:ext cx="1044780" cy="75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8532860"/>
              </p:ext>
            </p:extLst>
          </p:nvPr>
        </p:nvGraphicFramePr>
        <p:xfrm>
          <a:off x="179513" y="0"/>
          <a:ext cx="8856983" cy="6780525"/>
        </p:xfrm>
        <a:graphic>
          <a:graphicData uri="http://schemas.openxmlformats.org/drawingml/2006/table">
            <a:tbl>
              <a:tblPr/>
              <a:tblGrid>
                <a:gridCol w="512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7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9420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       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latin typeface="Times New Roman"/>
                        </a:rPr>
                        <a:t>N 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05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050" b="1" i="0" u="none" strike="noStrike" dirty="0" err="1">
                          <a:latin typeface="Times New Roman"/>
                        </a:rPr>
                        <a:t>п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 2022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Факт </a:t>
                      </a:r>
                      <a:endParaRPr lang="ru-RU" sz="105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9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списков присяжных заседателей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16 300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16 272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Сформированы  списки кандидатов в присяжные заседатели  для Кировского областного суда на 2022-2026 годы, для районных судов Кировской области на 2022-2026 годы</a:t>
                      </a: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16 300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16 272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2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1.7.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архивного дела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55 400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55 400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базу данных «Архивный фонд» занесено 2   архивных фонда, 11 описей, 25 актов приема.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 865 запросов, в т.ч. 767 социально-правовых, 81- тематических, 17 библиографических; подготовлено 44 ответа, в т.ч. в рамках электронного документооборота – 689. Принято 484 единицы хранения, в т.ч.431 – постоянного хранения, 53 – по личному составу. Всего в БД архива хранится 29140 ед. хр., в т.ч. постоянного хранения – 21368, личного состава – 7772, описей – 315, фондов 166. Проведена проверка 42 фондов, 64 описей, 2880 дел постоянного хранения, 5968 дел по личному составу. Читальный зал посетило 28 человек, им выдано 147 архивных документов. 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электронные описи включено 2751 документ. Активизирована работа по приему документов от учреждений-должников и ликвидированных учреждений.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средства областной субсидии приобретены беспроводной телефон, ИБП, клавиатуры, мыши.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6250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05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55 400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55 400 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1.8.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 и замещавшим выборные муниципальные должности</a:t>
                      </a:r>
                      <a:endParaRPr lang="ru-RU" sz="1050" kern="50" dirty="0" smtClean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2 963 501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2 946 910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05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Пенсия за выслугу лет лицам, замещавшим должности муниципальной службы; доплата к пенсии  лицам, замещавшим муниципальные должности, выплачиваются своевременно, в полном объёме.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июле увеличен минимальный размер пенсии за выслугу лет лицам, замещавшим должности муниципальной службы, до 2000 рублей.  С 01.09.2022 все пенсии проиндексированы на 4%.</a:t>
                      </a:r>
                      <a:endParaRPr lang="ru-RU" sz="105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876127"/>
                  </a:ext>
                </a:extLst>
              </a:tr>
              <a:tr h="978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2 963 501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2 946 910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050" b="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4842779"/>
                  </a:ext>
                </a:extLst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275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200844"/>
              </p:ext>
            </p:extLst>
          </p:nvPr>
        </p:nvGraphicFramePr>
        <p:xfrm>
          <a:off x="357158" y="260648"/>
          <a:ext cx="8391307" cy="5416020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2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3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61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71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3482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«Развитие муниципального управления  Лебяжского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</a:t>
                      </a:r>
                    </a:p>
                  </a:txBody>
                  <a:tcPr marL="1757" marR="1757" marT="17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 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endParaRPr lang="ru-RU" sz="1100" b="1" i="0" u="none" strike="noStrike" dirty="0" smtClean="0"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реализации(краткое описание)</a:t>
                      </a:r>
                    </a:p>
                  </a:txBody>
                  <a:tcPr marL="1757" marR="1757" marT="17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4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1.9.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Управление муниципальным долгом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81 861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81 732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Обеспечено соблюдение ограничения объема муниципального долга. 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Проценты по кредиту  выплачивались своевременно. В марте 2022 года кредит закрыт. 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740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81 861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81 732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0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1.10.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SimSun"/>
                          <a:cs typeface="Mangal"/>
                        </a:rPr>
                        <a:t>Осуществление первичного воинского учёта на территории, где отсутствуют воинские комиссариаты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281 002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281 002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Выплачивается заработная плата эксперту по воинскому учёту. Весенняя и осенняя призывные кампании прошли успешно, задания  по призыву перевыполнены: весной при задании 6 человек в ряды российской армии призвано 14 призывников; осенью – 12  при задании  9.  Выполнено  задание по частичной мобилизации граждан. </a:t>
                      </a:r>
                      <a:endParaRPr lang="ru-RU" sz="11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Федеральный </a:t>
                      </a:r>
                      <a:r>
                        <a:rPr lang="ru-RU" sz="110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0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5 002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1.13.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деятельности органов местного самоуправления через создание комфортных условий труда сотрудников органов местного самоуправления и территориальной избирательной комиссии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  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1000 000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1 000 000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b="1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здании администрации заменено 21 деревянный оконный блок  на ПВХ оконные блоки.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Приобретена офисная  мебель для малого зала заседаний  и кабинета территориальной избирательной комиссии в количестве 12 штук.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Отремонтировано 5 кабинетов, в том числе малый зал заседаний и кабинет ТИК.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793499"/>
                  </a:ext>
                </a:extLst>
              </a:tr>
              <a:tr h="1356357"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kern="50" dirty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495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1 000 000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100" kern="50" dirty="0">
                        <a:solidFill>
                          <a:srgbClr val="00000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406239"/>
                  </a:ext>
                </a:extLst>
              </a:tr>
            </a:tbl>
          </a:graphicData>
        </a:graphic>
      </p:graphicFrame>
      <p:pic>
        <p:nvPicPr>
          <p:cNvPr id="5" name="Рисунок 4" descr="http://www.pfrf.ru/files/id/news/big/___2017_DECEMBER_SITE_kadrovye_praktiky_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275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54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890244"/>
              </p:ext>
            </p:extLst>
          </p:nvPr>
        </p:nvGraphicFramePr>
        <p:xfrm>
          <a:off x="1619672" y="260647"/>
          <a:ext cx="7272810" cy="1368153"/>
        </p:xfrm>
        <a:graphic>
          <a:graphicData uri="http://schemas.openxmlformats.org/drawingml/2006/table">
            <a:tbl>
              <a:tblPr/>
              <a:tblGrid>
                <a:gridCol w="727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8153">
                <a:tc>
                  <a:txBody>
                    <a:bodyPr/>
                    <a:lstStyle/>
                    <a:p>
                      <a:pPr marL="182563" indent="-182563"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182563" marR="0" indent="-18256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3976303"/>
              </p:ext>
            </p:extLst>
          </p:nvPr>
        </p:nvGraphicFramePr>
        <p:xfrm>
          <a:off x="395535" y="1556791"/>
          <a:ext cx="8352927" cy="4680521"/>
        </p:xfrm>
        <a:graphic>
          <a:graphicData uri="http://schemas.openxmlformats.org/drawingml/2006/table">
            <a:tbl>
              <a:tblPr/>
              <a:tblGrid>
                <a:gridCol w="435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5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564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05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665">
                <a:tc rowSpan="2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"Поддержка и развитие малого и среднего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предпринимательства Лебяжского муниципального округа»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66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Сотрудничество со средствами массовой информации по вопросам поддержки и развития предпринимательства,</a:t>
                      </a:r>
                    </a:p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положительного имиджа малого и среднего бизнеса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формирования положительного имиджа малого бизнеса в районной газете «Знамя Октября» размещено 28 публикаций, на сайте муниципального образования и в VK –  38 публикаций. Был организован концерт ко дню российского предпринимательства, вручено 8 памятных подарков и благодарственных писем, подготовлены документы на звание двух почетных граждан, подготовлены документы на доску почёта на  ИП. Подготовлены документы на почетную грамоту от Думы Лебяжского муниципального округа.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8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10 000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3470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3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820483"/>
              </p:ext>
            </p:extLst>
          </p:nvPr>
        </p:nvGraphicFramePr>
        <p:xfrm>
          <a:off x="1619672" y="0"/>
          <a:ext cx="7300990" cy="1556792"/>
        </p:xfrm>
        <a:graphic>
          <a:graphicData uri="http://schemas.openxmlformats.org/drawingml/2006/table">
            <a:tbl>
              <a:tblPr/>
              <a:tblGrid>
                <a:gridCol w="7300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6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«Поддержка и развитие малого и среднего предпринимательства  Лебяжского муниципального округа»</a:t>
                      </a:r>
                    </a:p>
                  </a:txBody>
                  <a:tcPr marL="7155" marR="7155" marT="71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06067"/>
              </p:ext>
            </p:extLst>
          </p:nvPr>
        </p:nvGraphicFramePr>
        <p:xfrm>
          <a:off x="251519" y="1508691"/>
          <a:ext cx="8568954" cy="4944644"/>
        </p:xfrm>
        <a:graphic>
          <a:graphicData uri="http://schemas.openxmlformats.org/drawingml/2006/table">
            <a:tbl>
              <a:tblPr/>
              <a:tblGrid>
                <a:gridCol w="416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2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217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5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№</a:t>
                      </a:r>
                      <a:r>
                        <a:rPr lang="en-US" sz="1400" b="0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latin typeface="Times New Roman"/>
                        </a:rPr>
                        <a:t>Результат реализации мероприятия муниципальной программы (краткое описание)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61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системы подготовки, переподготовки и повышения квалификации кадров для сферы малого предпринимательства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СМП повысили квалификацию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2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2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Имущественная поддержка субъектов малого и среднего предпринимательства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5250" indent="0" algn="ctr" fontAlgn="t">
                        <a:spcBef>
                          <a:spcPts val="0"/>
                        </a:spcBef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Согласно постановления администрации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от 21.04.2022 года № 255 был утвержден Перечень муниципального имущества муниципального образования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округа, предназначен для предоставления СМП.  В него вошли 12 объектов (10 земельных участков и помещения)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 </a:t>
                      </a:r>
                      <a:r>
                        <a:rPr lang="ru-RU" sz="1100" b="0" i="0" u="none" strike="noStrike" spc="-10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589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Стимулирование развития торговли на территории 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Фактическая обеспеченность населения района площадью торговых объектов составила 558,17 кв. м. на 1 тыс. человек (плановое значение 384 кв. м. на 1 тыс. человек), разработано положение о проведении медовой ярмарки.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10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ru-RU" sz="1100" b="0" i="0" u="none" strike="noStrike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23" marR="7023" marT="7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4" y="225689"/>
            <a:ext cx="1309539" cy="8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1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498862"/>
              </p:ext>
            </p:extLst>
          </p:nvPr>
        </p:nvGraphicFramePr>
        <p:xfrm>
          <a:off x="323529" y="332656"/>
          <a:ext cx="8424935" cy="3762426"/>
        </p:xfrm>
        <a:graphic>
          <a:graphicData uri="http://schemas.openxmlformats.org/drawingml/2006/table">
            <a:tbl>
              <a:tblPr/>
              <a:tblGrid>
                <a:gridCol w="348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0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4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5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065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337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программа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«Развитие строительства и архитектуры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в Лебяжском муниципальном округе» </a:t>
                      </a:r>
                    </a:p>
                  </a:txBody>
                  <a:tcPr marL="7520" marR="7520" marT="7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58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="1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(%)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описание)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827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  </a:t>
                      </a:r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 и  архитектуры    в Лебяжском  </a:t>
                      </a: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округе»     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Всего  </a:t>
                      </a:r>
                      <a:endParaRPr lang="ru-RU" sz="11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335 120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306 800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91,6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</a:t>
                      </a:r>
                      <a:r>
                        <a:rPr lang="ru-RU" sz="110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бюджет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276 120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276 120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</a:txBody>
                  <a:tcPr marL="7520" marR="7520" marT="7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Местный бюджет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30 680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89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градостроительной документации 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335 120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306 800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100" b="1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проекта генерального плана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100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Лебяжского</a:t>
                      </a:r>
                      <a:r>
                        <a:rPr kumimoji="0" lang="ru-RU" sz="11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 и правил землепользования и застройки, размещение документов в системе ГИСОГД и ФГИС ТП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9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</a:t>
                      </a:r>
                      <a:endParaRPr lang="ru-RU" sz="110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59 000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30 680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20" marR="7520" marT="7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4" name="Рисунок 3" descr="http://aqualux.od.ua/wp-content/uploads/2018/08/402760991_w640_h640_biuro_projektowe_geo_bak-1024x6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05096"/>
            <a:ext cx="315663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cexp.ru/d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492" y="5032528"/>
            <a:ext cx="2787914" cy="16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80aefdhlb6acryjn4l.xn--p1ai/wp-content/uploads/2017/10/56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150" y="5032528"/>
            <a:ext cx="2880320" cy="16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305800" cy="1285852"/>
          </a:xfrm>
        </p:spPr>
        <p:txBody>
          <a:bodyPr>
            <a:noAutofit/>
          </a:bodyPr>
          <a:lstStyle/>
          <a:p>
            <a:pPr algn="ctr" fontAlgn="ctr"/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Муниципальная  программа</a:t>
            </a:r>
            <a:br>
              <a:rPr lang="ru-RU" sz="18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/>
              </a:rPr>
              <a:t>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57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95563"/>
              </p:ext>
            </p:extLst>
          </p:nvPr>
        </p:nvGraphicFramePr>
        <p:xfrm>
          <a:off x="214281" y="1052734"/>
          <a:ext cx="8606191" cy="5367987"/>
        </p:xfrm>
        <a:graphic>
          <a:graphicData uri="http://schemas.openxmlformats.org/drawingml/2006/table">
            <a:tbl>
              <a:tblPr/>
              <a:tblGrid>
                <a:gridCol w="35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2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9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17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88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948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05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05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168">
                <a:tc rowSpan="3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среды, воспроизводство и использование природных ресурсов в </a:t>
                      </a:r>
                      <a:r>
                        <a:rPr kumimoji="0" lang="ru-RU" sz="105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Лебяжском</a:t>
                      </a: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2 116 950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2 116 950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1 995 100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1 995 100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121 850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121 850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7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экологической направленности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Проведено 7 субботников, общее количество участников – 758 человек, в том числе 359 человек в 5 образовательных учреждениях.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Проведены: Всероссийский экологический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диктант – 76 участников; конкурс «Всемирный день чистоты» - 39 участников - Дом детского творчества;</a:t>
                      </a:r>
                    </a:p>
                    <a:p>
                      <a:pPr lvl="0"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акция.«</a:t>
                      </a:r>
                      <a:r>
                        <a:rPr kumimoji="0" lang="ru-RU" sz="10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Экодежурный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стране» участники ДС№1;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Всероссийская экологическая акция «Марафон зеленых добрых дел» - 37 участников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0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6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мероприятий по благоустройству земельных участков в целях их защиты от загрязнения и зарастания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не выделялись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9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свалки бытовых (коммунальных) отходов на территории </a:t>
                      </a:r>
                      <a:r>
                        <a:rPr kumimoji="0" lang="ru-RU" sz="10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Кировской области не отвечающая требованиям природоохранного законодательства, </a:t>
                      </a:r>
                    </a:p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Кузнецово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2 116 950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2 116 950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Ликвидирована свалка с. Кузнецово</a:t>
                      </a:r>
                    </a:p>
                    <a:p>
                      <a:pPr algn="ctr"/>
                      <a:r>
                        <a:rPr kumimoji="0" lang="ru-RU" sz="105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Лебяжского</a:t>
                      </a: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32391"/>
                  </a:ext>
                </a:extLst>
              </a:tr>
              <a:tr h="378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1 995 100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1 995 100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265231"/>
                  </a:ext>
                </a:extLst>
              </a:tr>
              <a:tr h="373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04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58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30" y="120662"/>
          <a:ext cx="8769532" cy="6479805"/>
        </p:xfrm>
        <a:graphic>
          <a:graphicData uri="http://schemas.openxmlformats.org/drawingml/2006/table">
            <a:tbl>
              <a:tblPr/>
              <a:tblGrid>
                <a:gridCol w="3658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8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80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2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911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Муниципальная  программа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«Профилактика правонарушений и борьба с преступностью в 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</a:t>
                      </a:r>
                    </a:p>
                    <a:p>
                      <a:pPr algn="ctr" fontAlgn="ctr"/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50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latin typeface="Times New Roman"/>
                        </a:rPr>
                        <a:t>Исполнено 202</a:t>
                      </a:r>
                      <a:r>
                        <a:rPr lang="en-US" sz="15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безнадзорности и правонарушений несовершеннолетних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507,9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504,9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99,4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303115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страхование членов ДНД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40,0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109919"/>
                  </a:ext>
                </a:extLst>
              </a:tr>
              <a:tr h="44263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создание комиссии по делам несовершеннолетних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461,1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461,1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7843079"/>
                  </a:ext>
                </a:extLst>
              </a:tr>
              <a:tr h="10973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 оборудование жилых помещений с печным отоплением многодетных малообеспеченных семей и семей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социально-опасном положении автономными  пожарными извещателями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41,9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41,9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533090"/>
                  </a:ext>
                </a:extLst>
              </a:tr>
              <a:tr h="12431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Информационно-пропагандистское сопровождение антитеррористической деятельности и информационное противодействие терроризму и экстремизму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  <a:r>
                        <a:rPr lang="ru-RU" sz="15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271053"/>
                  </a:ext>
                </a:extLst>
              </a:tr>
              <a:tr h="6608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административной комиссии пол рассмотрению дел об административных правонарушения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5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0,8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0,8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094457"/>
                  </a:ext>
                </a:extLst>
              </a:tr>
              <a:tr h="3909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5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5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513,7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505,7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98,4</a:t>
                      </a:r>
                      <a:endParaRPr lang="ru-RU" sz="150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8865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70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59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304960"/>
              </p:ext>
            </p:extLst>
          </p:nvPr>
        </p:nvGraphicFramePr>
        <p:xfrm>
          <a:off x="214282" y="116632"/>
          <a:ext cx="8784976" cy="6341048"/>
        </p:xfrm>
        <a:graphic>
          <a:graphicData uri="http://schemas.openxmlformats.org/drawingml/2006/table">
            <a:tbl>
              <a:tblPr/>
              <a:tblGrid>
                <a:gridCol w="3972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8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0811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Лебяжском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муниципальном округе»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4623" marR="4623" marT="46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4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п/</a:t>
                      </a:r>
                      <a:r>
                        <a:rPr lang="ru-RU" sz="1100" b="1" i="0" u="none" strike="noStrike" dirty="0" err="1">
                          <a:latin typeface="Times New Roman"/>
                        </a:rPr>
                        <a:t>п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 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Результат реализации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(краткое описание)</a:t>
                      </a:r>
                    </a:p>
                  </a:txBody>
                  <a:tcPr marL="4623" marR="4623" marT="46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704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kern="0" spc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«Профилактика правонарушений</a:t>
                      </a:r>
                      <a:r>
                        <a:rPr lang="ru-RU" sz="11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борьба с преступностью в </a:t>
                      </a:r>
                      <a:r>
                        <a:rPr lang="ru-RU" sz="1100" kern="0" spc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Лебяжском</a:t>
                      </a:r>
                      <a:r>
                        <a:rPr lang="ru-RU" sz="1100" kern="0" spc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муниципальном округе»</a:t>
                      </a: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646 540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646 540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100" kern="0" spc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636 400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636 400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10 140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10 140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241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безнадзорности и правонарушений несовершеннолетних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641 340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и антиобщественных действий несовершеннолетних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7945" marR="749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636 200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636 200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1120" marR="4826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7185" algn="l"/>
                          <a:tab pos="577850" algn="l"/>
                          <a:tab pos="647700" algn="l"/>
                          <a:tab pos="821690" algn="l"/>
                          <a:tab pos="92837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5 140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5 140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704">
                <a:tc rowSpan="2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Страхование жизни членов ДНД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правонарушений несовершеннолетними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411">
                <a:tc rowSpan="3">
                  <a:txBody>
                    <a:bodyPr/>
                    <a:lstStyle/>
                    <a:p>
                      <a:pPr marL="153988" marR="142240" indent="-173038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7945" marR="7493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деятельности ДНД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13 840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13 840 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правонарушений несовершеннолетними</a:t>
                      </a:r>
                    </a:p>
                    <a:p>
                      <a:pPr algn="ctr"/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Областной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13 700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Местный бюджет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68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1.3.</a:t>
                      </a: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1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комиссии по делам несовершеннолетних и защите их прав и организация деятельности в сфере профилактики безопасности и правонарушений несовершеннолетних, включая административную юрисдикцию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преступлений, правонарушений среди несовершеннолетних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567648"/>
                  </a:ext>
                </a:extLst>
              </a:tr>
              <a:tr h="346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461 100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461 100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7511320"/>
                  </a:ext>
                </a:extLst>
              </a:tr>
              <a:tr h="674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66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77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96288" y="6357938"/>
            <a:ext cx="604868" cy="2857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0DA32B57-6535-4B6A-A9EF-9088ECF93372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26222111"/>
              </p:ext>
            </p:extLst>
          </p:nvPr>
        </p:nvGraphicFramePr>
        <p:xfrm>
          <a:off x="214282" y="1428736"/>
          <a:ext cx="850112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86125" y="0"/>
            <a:ext cx="560635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FFFF"/>
                </a:solidFill>
              </a:rPr>
              <a:t>.</a:t>
            </a:r>
            <a:endParaRPr lang="ru-RU" sz="2200" b="1" dirty="0">
              <a:solidFill>
                <a:srgbClr val="00FFFF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млн.руб.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1-tub-ru.yandex.net/i?id=7e69bb5f54c69403ca067c35be693999&amp;n=33&amp;h=215&amp;w=3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8640"/>
            <a:ext cx="2125470" cy="12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7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60</a:t>
            </a:fld>
            <a:endParaRPr lang="en-GB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143275"/>
              </p:ext>
            </p:extLst>
          </p:nvPr>
        </p:nvGraphicFramePr>
        <p:xfrm>
          <a:off x="179512" y="0"/>
          <a:ext cx="8784975" cy="6743618"/>
        </p:xfrm>
        <a:graphic>
          <a:graphicData uri="http://schemas.openxmlformats.org/drawingml/2006/table">
            <a:tbl>
              <a:tblPr/>
              <a:tblGrid>
                <a:gridCol w="363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5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1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4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0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7974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Муниципальная  программа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«Профилактика правонарушений и борьба с преступностью в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C00000"/>
                          </a:solidFill>
                          <a:latin typeface="Times New Roman"/>
                        </a:rPr>
                        <a:t>Лебяжского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муниципального округа»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                                                                         </a:t>
                      </a:r>
                    </a:p>
                  </a:txBody>
                  <a:tcPr marL="6441" marR="6441" marT="64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1" i="0" u="none" strike="noStrike" dirty="0" smtClean="0">
                          <a:latin typeface="Times New Roman"/>
                        </a:rPr>
                        <a:t>п/п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Источники финансирования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План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050" b="1" i="0" u="none" strike="noStrike" dirty="0" smtClean="0">
                          <a:latin typeface="Times New Roman"/>
                        </a:rPr>
                        <a:t>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Факт 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202</a:t>
                      </a:r>
                      <a:r>
                        <a:rPr lang="en-US" sz="105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105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Исполнение (%)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latin typeface="Times New Roman"/>
                        </a:rPr>
                        <a:t>Результат реализации  (краткое описание)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8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1.4.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Оборудование жилых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помещений с печным отоплением многодетных малообеспеченных семей и семей, находящихся в социально опасном положении, автономными пожарными </a:t>
                      </a:r>
                      <a:r>
                        <a:rPr lang="ru-RU" sz="1050" b="0" i="0" u="none" strike="noStrike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41 850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41 850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just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риска пожаров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41 850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41 850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87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Комплексные меры противодействия немедицинскому потреблению наркотических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средств и их незаконному обороту 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незаконного потребления и оборота наркотических средств и психотропных веществ; Снижение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степени доступности наркотиков в целях незаконного потребления;</a:t>
                      </a:r>
                    </a:p>
                    <a:p>
                      <a:pPr algn="ctr"/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здорового образа жизни;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8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7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3.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Профилактика и предупреждение террористических и экстремистских проявлений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всего</a:t>
                      </a:r>
                      <a:r>
                        <a:rPr lang="ru-RU" sz="1050" dirty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количества зарегистрированных преступлений экстремистской и террористической направленности; Повышение уровня антитеррористической защищенности объектов с массовым пребыванием людей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объектов спорта, специально предназначенных для проведения физкультурных мероприятий и (или) спортивных мероприятий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3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b="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668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Местный бюджет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6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Информационно-пропагандистское сопровождение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антитеррористической деятельности и информационное противодействие терроризму и экстремизму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>
                        <a:lnSpc>
                          <a:spcPct val="100000"/>
                        </a:lnSpc>
                        <a:tabLst>
                          <a:tab pos="2865438" algn="l"/>
                        </a:tabLst>
                      </a:pPr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информации населения о принимаемых органами власти мерах антитеррористического характера и правила поведения</a:t>
                      </a:r>
                      <a:r>
                        <a:rPr kumimoji="0"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случае угрозы возникновения террористического акта. В проведении  мероприятий приняли участие управление по культуре, физкультуре и делам молодежи, управление образования, администрация округа Охват составил 1200 учащихся и жителей района.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222021"/>
                  </a:ext>
                </a:extLst>
              </a:tr>
              <a:tr h="376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143837"/>
                  </a:ext>
                </a:extLst>
              </a:tr>
              <a:tr h="376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5 000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9009732"/>
                  </a:ext>
                </a:extLst>
              </a:tr>
              <a:tr h="3766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административной комиссии пол рассмотрению дел об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административных правонарушениях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       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b="1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5250" indent="77788" algn="ctr" fontAlgn="ctr">
                        <a:lnSpc>
                          <a:spcPct val="100000"/>
                        </a:lnSpc>
                        <a:tabLst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заседаний административной комиссии по рассмотрению дел об административных правонарушениях в соответствии с Законом Кировской области от 06.04.2009 №358-ЗО «Об административных комиссиях в Кировской области». Направлено в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комиссию 13 административных дел. Рассмотрено 8, составлено 5 протоколов.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4209118"/>
                  </a:ext>
                </a:extLst>
              </a:tr>
              <a:tr h="376687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 бюджет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6813347"/>
                  </a:ext>
                </a:extLst>
              </a:tr>
              <a:tr h="376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 marL="6441" marR="6441" marT="64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</a:t>
                      </a:r>
                      <a:endParaRPr lang="ru-RU" sz="1050" dirty="0"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520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70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5486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1280335"/>
              </p:ext>
            </p:extLst>
          </p:nvPr>
        </p:nvGraphicFramePr>
        <p:xfrm>
          <a:off x="214313" y="980727"/>
          <a:ext cx="8715375" cy="5852160"/>
        </p:xfrm>
        <a:graphic>
          <a:graphicData uri="http://schemas.openxmlformats.org/drawingml/2006/table">
            <a:tbl>
              <a:tblPr/>
              <a:tblGrid>
                <a:gridCol w="5365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3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94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2022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28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отдельным категориям  специалистов, работающих в муниципальных учреждениях и проживающих в сельских населенных пунктах или поселках городского типа,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42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расходов, связанных с предоставлением руководителям, педагогическим работникам муниципальных образовательных организаций, работающим и проживающим в сельских населенных пунктах, поселках городского типа меры социальной поддержки,, установленной аб.1 ч.1 ст.15 Закона Кировской области «Об образовании в Кировской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311966" cy="14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54868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Выплаты отдельным категориям гражданам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5412135"/>
              </p:ext>
            </p:extLst>
          </p:nvPr>
        </p:nvGraphicFramePr>
        <p:xfrm>
          <a:off x="251519" y="980729"/>
          <a:ext cx="8643368" cy="5699804"/>
        </p:xfrm>
        <a:graphic>
          <a:graphicData uri="http://schemas.openxmlformats.org/drawingml/2006/table">
            <a:tbl>
              <a:tblPr/>
              <a:tblGrid>
                <a:gridCol w="5321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2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95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2022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2022 год,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которым предоставлены выплаты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9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лицам, замещавшим муниципальные должности муниципальной службы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54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Ежемесячные денежные выплаты на детей-сирот и вознаграждение причитающееся приемному родителю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5 344,9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семей (34 детей, в т.ч. 21-приемных, 13-опекаемых)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8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и граждан, проживающих в сельской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семья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0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Начисление и выплата компенсационной платы за присмотр и уход за детьми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2584" name="Рисунок 28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11608"/>
            <a:ext cx="2311966" cy="148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692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 субсидий юридическим лицам, индивидуальным предпринимателям и физическим лицам – производителям товаров, работ, услуг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2995580"/>
              </p:ext>
            </p:extLst>
          </p:nvPr>
        </p:nvGraphicFramePr>
        <p:xfrm>
          <a:off x="251519" y="1262338"/>
          <a:ext cx="8568953" cy="527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4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4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3203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субсидии юридическим лицам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на 2022 год, тыс.руб.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за 2022 год, тыс.руб.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08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затрат в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связи с оказанием услуг  по перевозке пассажиров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706,0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средств: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осуществление  регулярных перевозок пассажиров и багажа автомобильным транспортом на внутримуниципальных маршрутах Лебяжского  муниципального округа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203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части процентной  ставки по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инвестиционным кредитам (займам) в агропромышленном комплексе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242">
                <a:tc>
                  <a:txBody>
                    <a:bodyPr/>
                    <a:lstStyle/>
                    <a:p>
                      <a:endParaRPr lang="ru-RU" sz="1800" b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средств: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олучателем субсидии является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ООО «</a:t>
                      </a:r>
                      <a:r>
                        <a:rPr kumimoji="0" lang="ru-RU" sz="18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яжское</a:t>
                      </a:r>
                      <a:r>
                        <a:rPr kumimoji="0"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531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МУП «</a:t>
                      </a:r>
                      <a:r>
                        <a:rPr lang="ru-RU" sz="18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Коммунсервис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734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использования: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отражен на слайдах  33 и 36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D8EF-613D-4458-BCE6-C51E3570B9F5}" type="slidenum">
              <a:rPr lang="en-GB" smtClean="0"/>
              <a:pPr>
                <a:defRPr/>
              </a:pPr>
              <a:t>63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104" y="836712"/>
            <a:ext cx="8305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88122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Муниципальные услуги </a:t>
            </a:r>
            <a:r>
              <a:rPr lang="ru-RU" sz="22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64</a:t>
            </a:fld>
            <a:endParaRPr lang="en-GB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492896"/>
            <a:ext cx="8712968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Финансовое обеспечение бюджетных учреждений осуществлялось путем предоставления субсидий из бюджета муниципального округа  в соответствии с Соглашениями, заключенным между главным распорядителем бюджетных средств  и учреждением. Бюджетным учреждениям предоставлялось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вида субсидий: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 виду расхода 611 на финансовое обеспечение выполнения ими муниципального задания, связанные с деятельностью учреждения;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по виду расхода 612 на иные цели, не связанные с финансовым  обеспечением выполнения муниципального задания.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Плановые объёмы выплат по бюджетным учреждениям на 2022 год –                     26 107 700 руб.,  фактические объёмы выплат составили 24 468 252 руб., что составляет 93,7 процента, экономия   в сумме 1 639 448 руб.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Остатки денежных средств по лицевым счетам бюджетных учреждений отсутствуют.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виду расхода 611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плановом объёме 24 856 013 руб., фактический объём выплат составил 23 455 233 руб., освоены на  94,4%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7FFE-B75B-4879-9257-94AC1BCD0D9E}" type="slidenum">
              <a:rPr lang="en-GB" smtClean="0"/>
              <a:pPr>
                <a:defRPr/>
              </a:pPr>
              <a:t>65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204126"/>
              </p:ext>
            </p:extLst>
          </p:nvPr>
        </p:nvGraphicFramePr>
        <p:xfrm>
          <a:off x="251519" y="908720"/>
          <a:ext cx="8640960" cy="57961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14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7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5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1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156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33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характеризующие содержание муниципальной услуги (работы)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Значение, утвержденное в муниципальном задании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значение за отчетный период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причин отклонения от запланированных значений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дошкольное образовательное учреждение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«Детский сад общеразвивающего вида № 1 пгт Лебяжье Кировской области»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до 3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 на 1 ребенка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7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основных общеобразовательных программ дошкольного образования детям от 3 лет до 8 лет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0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дополнительного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«Детская школа искусств пгт Лебяжье Кировской области»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дополнительных предпрофессиональных программ в области искусства (фортепиано)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Отклонение на 1 человека – отчисление по заявлению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2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Реализация дополнительных общеразвивающих программ (дополнительные общеразвивающие программы в области музыкального, хореографического искусства)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049655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Приняты на обучение по заявлению родителей на 2022-2023 год обучения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171" marR="37171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10083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установленного планового задания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предоставлению муниципальных услуг  по  муниципальным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бюджетным учреждениям за  2022 год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93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686800" cy="79208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        долг</a:t>
            </a:r>
            <a:endParaRPr lang="ru-RU" sz="32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762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5EBD60A-3FE5-4BFA-BF0A-586139EAF5C1}" type="slidenum">
              <a:rPr lang="en-GB" altLang="ru-RU"/>
              <a:pPr>
                <a:defRPr/>
              </a:pPr>
              <a:t>66</a:t>
            </a:fld>
            <a:endParaRPr lang="en-GB" altLang="ru-RU" dirty="0"/>
          </a:p>
        </p:txBody>
      </p:sp>
      <p:sp>
        <p:nvSpPr>
          <p:cNvPr id="18438" name="Прямоугольник 3"/>
          <p:cNvSpPr>
            <a:spLocks noChangeArrowheads="1"/>
          </p:cNvSpPr>
          <p:nvPr/>
        </p:nvSpPr>
        <p:spPr bwMode="auto">
          <a:xfrm>
            <a:off x="899592" y="1122504"/>
            <a:ext cx="799306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Погашено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года всего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5 000,0 тыс.руб.,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кредитов кредитных 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организаций – 5 000,0 тыс.руб.  	</a:t>
            </a:r>
            <a:endParaRPr lang="ru-RU" alt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Привлечено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течение года всего 5 000,0 тыс.руб., </a:t>
            </a:r>
          </a:p>
          <a:p>
            <a:pPr algn="ctr"/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т.ч. бюджетный кредит  - 5 000,0 тыс.руб.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/>
          </p:nvPr>
        </p:nvGraphicFramePr>
        <p:xfrm>
          <a:off x="323850" y="2780928"/>
          <a:ext cx="446405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6"/>
          <p:cNvGraphicFramePr>
            <a:graphicFrameLocks/>
          </p:cNvGraphicFramePr>
          <p:nvPr>
            <p:extLst/>
          </p:nvPr>
        </p:nvGraphicFramePr>
        <p:xfrm>
          <a:off x="4716463" y="3068960"/>
          <a:ext cx="4032250" cy="323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37950246"/>
      </p:ext>
    </p:extLst>
  </p:cSld>
  <p:clrMapOvr>
    <a:masterClrMapping/>
  </p:clrMapOvr>
  <p:transition advTm="4945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A01F0-E26C-40AB-8D89-4162E7B84D82}" type="slidenum">
              <a:rPr lang="en-GB"/>
              <a:pPr>
                <a:defRPr/>
              </a:pPr>
              <a:t>67</a:t>
            </a:fld>
            <a:endParaRPr lang="en-GB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49158" name="TextBox 3"/>
          <p:cNvSpPr txBox="1">
            <a:spLocks noChangeArrowheads="1"/>
          </p:cNvSpPr>
          <p:nvPr/>
        </p:nvSpPr>
        <p:spPr bwMode="auto">
          <a:xfrm>
            <a:off x="142875" y="1428750"/>
            <a:ext cx="87868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администрации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Лебяжского района Кировской области</a:t>
            </a: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613500 пгт. Лебяжье, ул. Комсомольская, д. 5, </a:t>
            </a:r>
          </a:p>
          <a:p>
            <a:pPr algn="ctr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тел./факс 883344 2-01-50/2-03-74, а также на официальном сайте муниципального образования «Лебяжский район» в сети «Интернет»: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www.lebyazhe43.ru</a:t>
            </a:r>
            <a:endParaRPr lang="ru-RU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9" name="Рисунок 7" descr="gerb-m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42875"/>
            <a:ext cx="11953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9" descr="1818eab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97425"/>
            <a:ext cx="76390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0081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 прогнозируемого   объема доходов бюджета муниципального округа, млн.руб.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23529" y="1684928"/>
          <a:ext cx="8352927" cy="435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0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2022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2022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08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817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90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362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138,1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9793EB-9918-4605-9F3C-B6768AE20E63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18474" name="Рисунок 4" descr="12_zarplata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4944" y="-243408"/>
            <a:ext cx="1440160" cy="9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alenky.ru/doc/ris_bu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64296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916"/>
            <a:ext cx="83058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  доходы,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635108"/>
              </p:ext>
            </p:extLst>
          </p:nvPr>
        </p:nvGraphicFramePr>
        <p:xfrm>
          <a:off x="107505" y="692700"/>
          <a:ext cx="8928991" cy="6113111"/>
        </p:xfrm>
        <a:graphic>
          <a:graphicData uri="http://schemas.openxmlformats.org/drawingml/2006/table">
            <a:tbl>
              <a:tblPr/>
              <a:tblGrid>
                <a:gridCol w="2425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5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7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7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47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74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2941">
                <a:tc rowSpan="2">
                  <a:txBody>
                    <a:bodyPr/>
                    <a:lstStyle/>
                    <a:p>
                      <a:pPr indent="45085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Уд.вес,%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51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НАЛОГОВЫЕ ДОХОДЫ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всего,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34 088,4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39 579,3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33 462,2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+18,3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+6 117,1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118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НДФЛ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16 300,0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17 147,4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15 626,3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+9,7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+1 521,1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43,3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34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 уплаты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акцизов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7 452,6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8 020,9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6 814,0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+17,7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+1 206,9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20,3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569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УСНО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5 647,2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8 311,7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5 342,6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+55,6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+2 969,2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21,0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08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ЕНВД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- 98,3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-0,5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ЕСХН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472,1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1 310,7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1 000,4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+31,0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+310,3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69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224,5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+26,7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+59,9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Налог на имущество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1 686,2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1 850,3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1 524,2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+21,4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+326,1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1 859,0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2 136,1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1 905,2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+12,1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+230,9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234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Государственная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пошлина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460,0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522,3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+,08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+4070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s://im0-tub-ru.yandex.net/i?id=872d27619670a5cdab08bfcff8cd07da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44624"/>
            <a:ext cx="2304255" cy="15658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145560" cy="62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Неналоговые доходы, тыс.руб.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01EE95-7A09-4AAE-9F31-AA12852677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299490"/>
              </p:ext>
            </p:extLst>
          </p:nvPr>
        </p:nvGraphicFramePr>
        <p:xfrm>
          <a:off x="107504" y="620689"/>
          <a:ext cx="8928993" cy="6110590"/>
        </p:xfrm>
        <a:graphic>
          <a:graphicData uri="http://schemas.openxmlformats.org/drawingml/2006/table">
            <a:tbl>
              <a:tblPr/>
              <a:tblGrid>
                <a:gridCol w="268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9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76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06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2197">
                <a:tc rowSpan="2">
                  <a:txBody>
                    <a:bodyPr/>
                    <a:lstStyle/>
                    <a:p>
                      <a:pPr indent="450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Уточненный план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%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Исполнено за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(снижение) поступлений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 к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Уд.вес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%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сумме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НЕНАЛОГОВЫЕ ДОХОДЫ ВСЕГО, в т.ч.:</a:t>
                      </a:r>
                      <a:endParaRPr lang="ru-RU" sz="15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6726,4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8054,9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119,8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8723,6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-7,7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-668,7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5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Арендная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платы за земельные участки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1657,0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2169,9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+274,4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сдачи в аренду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1181,7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-125,4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9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поступления от использования имущества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+55,5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Плата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негативное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воздействие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окружающую среду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+121,1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5664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оказания платных услуг (работ) и компенсации затрат государства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2604,9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531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продажи имущества и земельных участков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+31,6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+217,5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штрафов, санкций и иных сумм в возмещение ущерба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-61,0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-252,2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265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+7,6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9419">
                <a:tc>
                  <a:txBody>
                    <a:bodyPr/>
                    <a:lstStyle/>
                    <a:p>
                      <a:pPr marL="952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Инициативные платежи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-855,0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9" marR="54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5" name="Рисунок 4" descr="http://izmaylowo.mos.ru/presscenter/%D0%91%D1%8E%D0%B4%D0%B6%D0%B5%D1%82%20%D0%9C%D0%BE%D1%81%D0%BA%D0%B2%D1%8B%20%D1%81%20%D1%81%D0%B0%D0%B9%D1%82%D0%B0%20ugrapro.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0344"/>
            <a:ext cx="2661960" cy="1246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26955</TotalTime>
  <Words>10810</Words>
  <Application>Microsoft Office PowerPoint</Application>
  <PresentationFormat>Экран (4:3)</PresentationFormat>
  <Paragraphs>3083</Paragraphs>
  <Slides>67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Савон</vt:lpstr>
      <vt:lpstr>Слайд 1</vt:lpstr>
      <vt:lpstr>Содержание </vt:lpstr>
      <vt:lpstr>  Показатели социально-экономического развития   Лебяжского муниципального округа    </vt:lpstr>
      <vt:lpstr>Основы бюджетного процесса</vt:lpstr>
      <vt:lpstr>Участники бюджетного процесса</vt:lpstr>
      <vt:lpstr>Слайд 6</vt:lpstr>
      <vt:lpstr>Изменения   прогнозируемого   объема доходов бюджета муниципального округа, млн.руб.</vt:lpstr>
      <vt:lpstr>                           Налоговые   доходы, тыс.руб.</vt:lpstr>
      <vt:lpstr>Неналоговые доходы, тыс.руб.</vt:lpstr>
      <vt:lpstr>  Безвозмездные поступления из бюджетов  других уровней бюджетной системы –  138,1 млн.руб.</vt:lpstr>
      <vt:lpstr>Результаты работы межведомственной комиссии, тыс.руб.</vt:lpstr>
      <vt:lpstr>Расходы бюджета  по разделам бюджетной классификации </vt:lpstr>
      <vt:lpstr>Структура расходов на реализацию муниципальных программ</vt:lpstr>
      <vt:lpstr>Слайд 14</vt:lpstr>
      <vt:lpstr> Муниципальная программа  «Развитие образования Лебяжского муниципального округа»</vt:lpstr>
      <vt:lpstr>Перечень  и объемы межбюджетных  трансфертов, тыс.руб.</vt:lpstr>
      <vt:lpstr>Слайд 17</vt:lpstr>
      <vt:lpstr>Слайд 18</vt:lpstr>
      <vt:lpstr>Слайд 19</vt:lpstr>
      <vt:lpstr>       Муниципальная программа  «Развитие    культуры   и   туризма в Лебяжском муниципальном округе»</vt:lpstr>
      <vt:lpstr>Слайд 21</vt:lpstr>
      <vt:lpstr>Слайд 22</vt:lpstr>
      <vt:lpstr>Муниципальная программа  «Развитие физической культуры  и спорта в Лебяжском  муниципальном округе»</vt:lpstr>
      <vt:lpstr>Слайд 24</vt:lpstr>
      <vt:lpstr>Слайд 25</vt:lpstr>
      <vt:lpstr>Муниципальная программа   «Повышение эффективности реализации  молодежной политики и организация отдыха и оздоровления детей и молодежи в Лебяжском муниципальном округе»</vt:lpstr>
      <vt:lpstr>Слайд 27</vt:lpstr>
      <vt:lpstr>Слайд 28</vt:lpstr>
      <vt:lpstr>Слайд 29</vt:lpstr>
      <vt:lpstr>Муниципальная программа  «Обеспечение     безопасности и жизнедеятельности    населения  в Лебяжском муниципальном округе» </vt:lpstr>
      <vt:lpstr>Слайд 31</vt:lpstr>
      <vt:lpstr> Муниципальная    программа  «Развитие   коммунальной  и  жилищной  инфраструктуры   Лебяжского   муниципального округа»  </vt:lpstr>
      <vt:lpstr> Муниципальная    программа  «Развитие   коммунальной  и  жилищной   инфраструктуры   Лебяжского    муниципального округа»   </vt:lpstr>
      <vt:lpstr>Слайд 34</vt:lpstr>
      <vt:lpstr>Слайд 35</vt:lpstr>
      <vt:lpstr>Слайд 36</vt:lpstr>
      <vt:lpstr> Муниципальная программа  «Развитие транспортной системы  Лебяжского муниципального округа», тыс.руб.              </vt:lpstr>
      <vt:lpstr>Слайд 38</vt:lpstr>
      <vt:lpstr>Слайд 39</vt:lpstr>
      <vt:lpstr>Слайд 40</vt:lpstr>
      <vt:lpstr>Слайд 41</vt:lpstr>
      <vt:lpstr>Муниципальная программа  «Развитие агропромышленного  комплекса Лебяжского  муниципального округа»</vt:lpstr>
      <vt:lpstr>Слайд 43</vt:lpstr>
      <vt:lpstr>Муниципальная программа   «Управление муниципальным имуществом  муниципального образования Лебяжский  муниципальный округ»</vt:lpstr>
      <vt:lpstr>Слайд 45</vt:lpstr>
      <vt:lpstr>Слайд 46</vt:lpstr>
      <vt:lpstr>Слайд 47</vt:lpstr>
      <vt:lpstr>Слайд 48</vt:lpstr>
      <vt:lpstr>Муниципальная программа  «Развитие муниципального  управления Лебяжского муниципального округа»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Муниципальная  программа  «Охрана окружающей среды, воспроизводство и использование природных ресурсов в Лебяжском  муниципальном округе»                                                                         </vt:lpstr>
      <vt:lpstr>Слайд 58</vt:lpstr>
      <vt:lpstr>Слайд 59</vt:lpstr>
      <vt:lpstr>Слайд 60</vt:lpstr>
      <vt:lpstr>Выплаты отдельным категориям гражданам</vt:lpstr>
      <vt:lpstr>Выплаты отдельным категориям гражданам</vt:lpstr>
      <vt:lpstr>Предоставление  субсидий юридическим лицам, индивидуальным предпринимателям и физическим лицам – производителям товаров, работ, услуг</vt:lpstr>
      <vt:lpstr>  Муниципальные услуги -  это  услуги, оказываемые муниципальными  бюджетными учреждениями округа физическим лицам в соответствии с  муниципальным заданием органа местного самоуправления (совершение действий или осуществление деятельности, направленное на удовлетворение общественных потребностей) безвозмездно или по ценам (тарифам), устанавливаемым в порядке, определенном постановлением администрации округа </vt:lpstr>
      <vt:lpstr>Слайд 65</vt:lpstr>
      <vt:lpstr>Муниципальный         долг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Надежда</cp:lastModifiedBy>
  <cp:revision>2767</cp:revision>
  <dcterms:modified xsi:type="dcterms:W3CDTF">2023-04-18T05:49:10Z</dcterms:modified>
</cp:coreProperties>
</file>