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4" r:id="rId1"/>
  </p:sldMasterIdLst>
  <p:notesMasterIdLst>
    <p:notesMasterId r:id="rId70"/>
  </p:notesMasterIdLst>
  <p:sldIdLst>
    <p:sldId id="256" r:id="rId2"/>
    <p:sldId id="513" r:id="rId3"/>
    <p:sldId id="514" r:id="rId4"/>
    <p:sldId id="515" r:id="rId5"/>
    <p:sldId id="519" r:id="rId6"/>
    <p:sldId id="378" r:id="rId7"/>
    <p:sldId id="491" r:id="rId8"/>
    <p:sldId id="434" r:id="rId9"/>
    <p:sldId id="456" r:id="rId10"/>
    <p:sldId id="460" r:id="rId11"/>
    <p:sldId id="459" r:id="rId12"/>
    <p:sldId id="414" r:id="rId13"/>
    <p:sldId id="464" r:id="rId14"/>
    <p:sldId id="492" r:id="rId15"/>
    <p:sldId id="437" r:id="rId16"/>
    <p:sldId id="384" r:id="rId17"/>
    <p:sldId id="436" r:id="rId18"/>
    <p:sldId id="470" r:id="rId19"/>
    <p:sldId id="468" r:id="rId20"/>
    <p:sldId id="480" r:id="rId21"/>
    <p:sldId id="489" r:id="rId22"/>
    <p:sldId id="490" r:id="rId23"/>
    <p:sldId id="474" r:id="rId24"/>
    <p:sldId id="471" r:id="rId25"/>
    <p:sldId id="481" r:id="rId26"/>
    <p:sldId id="472" r:id="rId27"/>
    <p:sldId id="438" r:id="rId28"/>
    <p:sldId id="487" r:id="rId29"/>
    <p:sldId id="466" r:id="rId30"/>
    <p:sldId id="503" r:id="rId31"/>
    <p:sldId id="504" r:id="rId32"/>
    <p:sldId id="469" r:id="rId33"/>
    <p:sldId id="439" r:id="rId34"/>
    <p:sldId id="475" r:id="rId35"/>
    <p:sldId id="494" r:id="rId36"/>
    <p:sldId id="444" r:id="rId37"/>
    <p:sldId id="495" r:id="rId38"/>
    <p:sldId id="478" r:id="rId39"/>
    <p:sldId id="498" r:id="rId40"/>
    <p:sldId id="496" r:id="rId41"/>
    <p:sldId id="477" r:id="rId42"/>
    <p:sldId id="511" r:id="rId43"/>
    <p:sldId id="441" r:id="rId44"/>
    <p:sldId id="499" r:id="rId45"/>
    <p:sldId id="509" r:id="rId46"/>
    <p:sldId id="488" r:id="rId47"/>
    <p:sldId id="442" r:id="rId48"/>
    <p:sldId id="506" r:id="rId49"/>
    <p:sldId id="505" r:id="rId50"/>
    <p:sldId id="476" r:id="rId51"/>
    <p:sldId id="501" r:id="rId52"/>
    <p:sldId id="502" r:id="rId53"/>
    <p:sldId id="510" r:id="rId54"/>
    <p:sldId id="500" r:id="rId55"/>
    <p:sldId id="507" r:id="rId56"/>
    <p:sldId id="508" r:id="rId57"/>
    <p:sldId id="512" r:id="rId58"/>
    <p:sldId id="446" r:id="rId59"/>
    <p:sldId id="445" r:id="rId60"/>
    <p:sldId id="482" r:id="rId61"/>
    <p:sldId id="485" r:id="rId62"/>
    <p:sldId id="448" r:id="rId63"/>
    <p:sldId id="450" r:id="rId64"/>
    <p:sldId id="453" r:id="rId65"/>
    <p:sldId id="427" r:id="rId66"/>
    <p:sldId id="454" r:id="rId67"/>
    <p:sldId id="455" r:id="rId68"/>
    <p:sldId id="397" r:id="rId6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CCCC"/>
    <a:srgbClr val="FF9999"/>
    <a:srgbClr val="8B2575"/>
    <a:srgbClr val="2BF41C"/>
    <a:srgbClr val="65B919"/>
    <a:srgbClr val="16BF09"/>
    <a:srgbClr val="F66850"/>
    <a:srgbClr val="FFFF66"/>
    <a:srgbClr val="005C2A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09" autoAdjust="0"/>
  </p:normalViewPr>
  <p:slideViewPr>
    <p:cSldViewPr>
      <p:cViewPr>
        <p:scale>
          <a:sx n="50" d="100"/>
          <a:sy n="50" d="100"/>
        </p:scale>
        <p:origin x="-1872" y="-3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30"/>
      <c:depthPercent val="100"/>
      <c:rAngAx val="1"/>
    </c:view3D>
    <c:plotArea>
      <c:layout>
        <c:manualLayout>
          <c:layoutTarget val="inner"/>
          <c:xMode val="edge"/>
          <c:yMode val="edge"/>
          <c:x val="1.7617494310570848E-2"/>
          <c:y val="0.11875259331439834"/>
          <c:w val="0.96476501137886483"/>
          <c:h val="0.794223162505671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3.2521698033392381E-2"/>
                  <c:y val="3.7220072824757327E-3"/>
                </c:manualLayout>
              </c:layout>
              <c:showVal val="1"/>
            </c:dLbl>
            <c:dLbl>
              <c:idx val="1"/>
              <c:layout>
                <c:manualLayout>
                  <c:x val="-2.5097425993295838E-2"/>
                  <c:y val="3.0870554074226168E-2"/>
                </c:manualLayout>
              </c:layout>
              <c:showVal val="1"/>
            </c:dLbl>
            <c:dLbl>
              <c:idx val="2"/>
              <c:layout>
                <c:manualLayout>
                  <c:x val="-5.7199649183433898E-2"/>
                  <c:y val="2.8187125314058782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211.9</c:v>
                </c:pt>
                <c:pt idx="1">
                  <c:v>206.3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7.4101519081141459E-2"/>
                  <c:y val="2.7998730136334003E-2"/>
                </c:manualLayout>
              </c:layout>
              <c:showVal val="1"/>
            </c:dLbl>
            <c:dLbl>
              <c:idx val="1"/>
              <c:layout>
                <c:manualLayout>
                  <c:x val="8.1511670989255297E-2"/>
                  <c:y val="3.563474744624350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214.8</c:v>
                </c:pt>
                <c:pt idx="1">
                  <c:v>207.2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2604668395702148E-2"/>
                  <c:y val="-6.36334775825772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3727306409781484E-2"/>
                  <c:y val="-5.345212116936488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2.9</c:v>
                </c:pt>
                <c:pt idx="1">
                  <c:v>0.9</c:v>
                </c:pt>
              </c:numCache>
            </c:numRef>
          </c:val>
        </c:ser>
        <c:dLbls>
          <c:showVal val="1"/>
        </c:dLbls>
        <c:shape val="pyramid"/>
        <c:axId val="89629440"/>
        <c:axId val="89630976"/>
        <c:axId val="0"/>
      </c:bar3DChart>
      <c:catAx>
        <c:axId val="89629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630976"/>
        <c:crosses val="autoZero"/>
        <c:auto val="1"/>
        <c:lblAlgn val="ctr"/>
        <c:lblOffset val="100"/>
      </c:catAx>
      <c:valAx>
        <c:axId val="89630976"/>
        <c:scaling>
          <c:orientation val="minMax"/>
        </c:scaling>
        <c:delete val="1"/>
        <c:axPos val="l"/>
        <c:numFmt formatCode="0.0" sourceLinked="1"/>
        <c:tickLblPos val="none"/>
        <c:crossAx val="89629440"/>
        <c:crosses val="autoZero"/>
        <c:crossBetween val="between"/>
      </c:valAx>
      <c:spPr>
        <a:noFill/>
        <a:ln w="25403">
          <a:noFill/>
        </a:ln>
      </c:spPr>
    </c:plotArea>
    <c:legend>
      <c:legendPos val="t"/>
      <c:layout>
        <c:manualLayout>
          <c:xMode val="edge"/>
          <c:yMode val="edge"/>
          <c:x val="0.33482682997958818"/>
          <c:y val="1.5271984131754519E-2"/>
          <c:w val="0.63119836687080899"/>
          <c:h val="7.052052653723645E-2"/>
        </c:manualLayout>
      </c:layout>
    </c:legend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sideWall>
      <c:spPr>
        <a:ln w="25400">
          <a:noFill/>
        </a:ln>
      </c:spPr>
    </c:sideWall>
    <c:backWall>
      <c:spPr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292286380869064E-2"/>
          <c:y val="9.5463137276984439E-2"/>
          <c:w val="0.91870771361913373"/>
          <c:h val="0.711408207307255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864AD6"/>
            </a:solidFill>
          </c:spPr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1.4844053876827221E-2"/>
                  <c:y val="-3.3780664004245405E-2"/>
                </c:manualLayout>
              </c:layout>
              <c:showVal val="1"/>
            </c:dLbl>
            <c:dLbl>
              <c:idx val="1"/>
              <c:layout>
                <c:manualLayout>
                  <c:x val="-2.6446171428411536E-2"/>
                  <c:y val="1.5500985818926961E-2"/>
                </c:manualLayout>
              </c:layout>
              <c:showVal val="1"/>
            </c:dLbl>
            <c:dLbl>
              <c:idx val="2"/>
              <c:layout>
                <c:manualLayout>
                  <c:x val="-1.5631431284545503E-2"/>
                  <c:y val="-1.630048690545822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Первоначальный план 2016 год</c:v>
                </c:pt>
                <c:pt idx="1">
                  <c:v>Уточненный план 2016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155.5</c:v>
                </c:pt>
                <c:pt idx="1">
                  <c:v>214.8</c:v>
                </c:pt>
                <c:pt idx="2">
                  <c:v>207.2</c:v>
                </c:pt>
              </c:numCache>
            </c:numRef>
          </c:val>
        </c:ser>
        <c:gapWidth val="41"/>
        <c:gapDepth val="0"/>
        <c:shape val="cone"/>
        <c:axId val="99928704"/>
        <c:axId val="100045184"/>
        <c:axId val="0"/>
      </c:bar3DChart>
      <c:catAx>
        <c:axId val="99928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0045184"/>
        <c:crosses val="autoZero"/>
        <c:auto val="1"/>
        <c:lblAlgn val="ctr"/>
        <c:lblOffset val="100"/>
      </c:catAx>
      <c:valAx>
        <c:axId val="100045184"/>
        <c:scaling>
          <c:orientation val="minMax"/>
        </c:scaling>
        <c:delete val="1"/>
        <c:axPos val="l"/>
        <c:numFmt formatCode="General" sourceLinked="1"/>
        <c:tickLblPos val="none"/>
        <c:crossAx val="99928704"/>
        <c:crosses val="autoZero"/>
        <c:crossBetween val="between"/>
      </c:valAx>
      <c:spPr>
        <a:noFill/>
        <a:ln w="25020">
          <a:noFill/>
        </a:ln>
      </c:spPr>
    </c:plotArea>
    <c:plotVisOnly val="1"/>
    <c:dispBlanksAs val="gap"/>
  </c:chart>
  <c:txPr>
    <a:bodyPr/>
    <a:lstStyle/>
    <a:p>
      <a:pPr>
        <a:defRPr sz="1772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Y val="0"/>
      <c:perspective val="30"/>
    </c:view3D>
    <c:sideWall>
      <c:spPr>
        <a:noFill/>
        <a:ln w="25354">
          <a:noFill/>
        </a:ln>
      </c:spPr>
    </c:sideWall>
    <c:backWall>
      <c:spPr>
        <a:noFill/>
        <a:ln w="25354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9832164823447955"/>
          <c:h val="0.764529176338648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spPr>
              <a:solidFill>
                <a:srgbClr val="C0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258B4E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C0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4.0343712222694174E-3"/>
                  <c:y val="0.19641254093082194"/>
                </c:manualLayout>
              </c:layout>
              <c:tx>
                <c:rich>
                  <a:bodyPr/>
                  <a:lstStyle/>
                  <a:p>
                    <a:r>
                      <a:rPr lang="ru-RU" sz="2196" dirty="0" smtClean="0">
                        <a:latin typeface="Times New Roman" pitchFamily="18" charset="0"/>
                        <a:cs typeface="Times New Roman" pitchFamily="18" charset="0"/>
                      </a:rPr>
                      <a:t>7,2</a:t>
                    </a:r>
                    <a:endParaRPr lang="en-US" sz="2400" dirty="0"/>
                  </a:p>
                </c:rich>
              </c:tx>
            </c:dLbl>
            <c:dLbl>
              <c:idx val="1"/>
              <c:layout>
                <c:manualLayout>
                  <c:x val="6.268892736955598E-3"/>
                  <c:y val="0.26003818871778728"/>
                </c:manualLayout>
              </c:layout>
              <c:tx>
                <c:rich>
                  <a:bodyPr/>
                  <a:lstStyle/>
                  <a:p>
                    <a:r>
                      <a:rPr lang="ru-RU" sz="2196" dirty="0" smtClean="0">
                        <a:latin typeface="Times New Roman" pitchFamily="18" charset="0"/>
                        <a:cs typeface="Times New Roman" pitchFamily="18" charset="0"/>
                      </a:rPr>
                      <a:t>60,2</a:t>
                    </a:r>
                    <a:endParaRPr lang="en-US" sz="2400" dirty="0"/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196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  <a:endParaRPr lang="en-US" sz="2400" dirty="0"/>
                  </a:p>
                </c:rich>
              </c:tx>
            </c:dLbl>
            <c:dLbl>
              <c:idx val="3"/>
              <c:layout>
                <c:manualLayout>
                  <c:x val="5.7614685275038111E-3"/>
                  <c:y val="0.15095624356629386"/>
                </c:manualLayout>
              </c:layout>
              <c:tx>
                <c:rich>
                  <a:bodyPr/>
                  <a:lstStyle/>
                  <a:p>
                    <a:r>
                      <a:rPr lang="ru-RU" sz="2196" dirty="0" smtClean="0">
                        <a:latin typeface="Times New Roman" pitchFamily="18" charset="0"/>
                        <a:cs typeface="Times New Roman" pitchFamily="18" charset="0"/>
                      </a:rPr>
                      <a:t>3,6</a:t>
                    </a:r>
                    <a:endParaRPr lang="en-US" sz="2400" dirty="0"/>
                  </a:p>
                </c:rich>
              </c:tx>
            </c:dLbl>
            <c:txPr>
              <a:bodyPr/>
              <a:lstStyle/>
              <a:p>
                <a:pPr>
                  <a:defRPr sz="21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7.2</c:v>
                </c:pt>
                <c:pt idx="1">
                  <c:v>15</c:v>
                </c:pt>
                <c:pt idx="2">
                  <c:v>0.30000000000000032</c:v>
                </c:pt>
                <c:pt idx="3">
                  <c:v>3.6</c:v>
                </c:pt>
              </c:numCache>
            </c:numRef>
          </c:val>
        </c:ser>
        <c:gapWidth val="75"/>
        <c:shape val="box"/>
        <c:axId val="100087296"/>
        <c:axId val="100088832"/>
        <c:axId val="0"/>
      </c:bar3DChart>
      <c:catAx>
        <c:axId val="100087296"/>
        <c:scaling>
          <c:orientation val="minMax"/>
        </c:scaling>
        <c:delete val="1"/>
        <c:axPos val="b"/>
        <c:tickLblPos val="none"/>
        <c:crossAx val="100088832"/>
        <c:crosses val="autoZero"/>
        <c:auto val="1"/>
        <c:lblAlgn val="ctr"/>
        <c:lblOffset val="100"/>
      </c:catAx>
      <c:valAx>
        <c:axId val="100088832"/>
        <c:scaling>
          <c:orientation val="minMax"/>
        </c:scaling>
        <c:delete val="1"/>
        <c:axPos val="l"/>
        <c:numFmt formatCode="General" sourceLinked="1"/>
        <c:tickLblPos val="none"/>
        <c:crossAx val="100087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52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8B2575"/>
                </a:solidFill>
              </a:rPr>
              <a:t>Дошкольное </a:t>
            </a:r>
            <a:r>
              <a:rPr lang="ru-RU" sz="2000" dirty="0" smtClean="0">
                <a:solidFill>
                  <a:srgbClr val="8B2575"/>
                </a:solidFill>
              </a:rPr>
              <a:t>образование – </a:t>
            </a:r>
            <a:r>
              <a:rPr lang="ru-RU" sz="2000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7160,4 тыс.руб.</a:t>
            </a:r>
            <a:endParaRPr lang="ru-RU" sz="2000" dirty="0">
              <a:solidFill>
                <a:srgbClr val="8B2575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83524937609918"/>
          <c:y val="2.194057314193767E-3"/>
        </c:manualLayout>
      </c:layout>
    </c:title>
    <c:view3D>
      <c:rotX val="30"/>
      <c:perspective val="10"/>
    </c:view3D>
    <c:plotArea>
      <c:layout>
        <c:manualLayout>
          <c:layoutTarget val="inner"/>
          <c:xMode val="edge"/>
          <c:yMode val="edge"/>
          <c:x val="0.20906951918780561"/>
          <c:y val="0.17799694260796797"/>
          <c:w val="0.78732763397413263"/>
          <c:h val="0.56487734711351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-7160,4тыс.руб.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725F8B"/>
              </a:solidFill>
            </c:spPr>
          </c:dPt>
          <c:dLbls>
            <c:dLbl>
              <c:idx val="0"/>
              <c:layout>
                <c:manualLayout>
                  <c:x val="-4.4538715398087507E-2"/>
                  <c:y val="-0.3689144054630718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/>
                      <a:t> 4939,2</a:t>
                    </a:r>
                    <a:endParaRPr lang="ru-RU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6.7597797201340598E-2"/>
                  <c:y val="9.577488467248550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795" dirty="0" smtClean="0">
                        <a:latin typeface="Times New Roman" pitchFamily="18" charset="0"/>
                        <a:cs typeface="Times New Roman" pitchFamily="18" charset="0"/>
                      </a:rPr>
                      <a:t>411,0</a:t>
                    </a:r>
                    <a:endParaRPr lang="ru-RU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-2.7645132756501222E-3"/>
                  <c:y val="-9.10937196220093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1209,0</a:t>
                    </a:r>
                    <a:endParaRPr lang="ru-RU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4.0368598577347224E-2"/>
                  <c:y val="-0.1096454640806200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82,8</a:t>
                    </a:r>
                    <a:endParaRPr lang="ru-RU" dirty="0"/>
                  </a:p>
                </c:rich>
              </c:tx>
              <c:dLblPos val="bestFit"/>
            </c:dLbl>
            <c:dLbl>
              <c:idx val="4"/>
              <c:layout>
                <c:manualLayout>
                  <c:x val="0.1928717941104493"/>
                  <c:y val="-0.101295037620281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518,4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Оплата труда</c:v>
                </c:pt>
                <c:pt idx="1">
                  <c:v>Коммунальные услуги</c:v>
                </c:pt>
                <c:pt idx="2">
                  <c:v>Расходы на питание</c:v>
                </c:pt>
                <c:pt idx="3">
                  <c:v>Приобретение ОС и материальных запасов</c:v>
                </c:pt>
                <c:pt idx="4">
                  <c:v>Прочие услуги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4939.2</c:v>
                </c:pt>
                <c:pt idx="1">
                  <c:v>411</c:v>
                </c:pt>
                <c:pt idx="2" formatCode="0.0">
                  <c:v>1209</c:v>
                </c:pt>
                <c:pt idx="3" formatCode="0.0">
                  <c:v>82.8</c:v>
                </c:pt>
                <c:pt idx="4">
                  <c:v>518.4</c:v>
                </c:pt>
              </c:numCache>
            </c:numRef>
          </c:val>
        </c:ser>
      </c:pie3DChart>
      <c:spPr>
        <a:noFill/>
        <a:ln w="25413">
          <a:noFill/>
        </a:ln>
      </c:spPr>
    </c:plotArea>
    <c:legend>
      <c:legendPos val="b"/>
      <c:layout>
        <c:manualLayout>
          <c:xMode val="edge"/>
          <c:yMode val="edge"/>
          <c:x val="0"/>
          <c:y val="0.65363199477947465"/>
          <c:w val="0.61829339136456563"/>
          <c:h val="0.34636800522052774"/>
        </c:manualLayout>
      </c:layout>
      <c:txPr>
        <a:bodyPr/>
        <a:lstStyle/>
        <a:p>
          <a:pPr>
            <a:defRPr sz="1402"/>
          </a:pPr>
          <a:endParaRPr lang="ru-RU"/>
        </a:p>
      </c:txPr>
    </c:legend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998" b="1"/>
            </a:pPr>
            <a:r>
              <a:rPr lang="ru-RU" dirty="0">
                <a:solidFill>
                  <a:srgbClr val="8B2575"/>
                </a:solidFill>
              </a:rPr>
              <a:t>Общее </a:t>
            </a:r>
            <a:r>
              <a:rPr lang="ru-RU" dirty="0" smtClean="0">
                <a:solidFill>
                  <a:srgbClr val="8B2575"/>
                </a:solidFill>
              </a:rPr>
              <a:t>образование</a:t>
            </a:r>
            <a:r>
              <a:rPr lang="ru-RU" baseline="0" dirty="0" smtClean="0">
                <a:solidFill>
                  <a:srgbClr val="8B2575"/>
                </a:solidFill>
              </a:rPr>
              <a:t> – </a:t>
            </a:r>
            <a:r>
              <a:rPr lang="ru-RU" baseline="0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60188,1 тыс.руб.</a:t>
            </a:r>
            <a:endParaRPr lang="ru-RU" dirty="0">
              <a:solidFill>
                <a:srgbClr val="8B2575"/>
              </a:solidFill>
              <a:latin typeface="Times New Roman" pitchFamily="18" charset="0"/>
              <a:cs typeface="Times New Roman" pitchFamily="18" charset="0"/>
            </a:endParaRP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2963787356438325"/>
          <c:y val="5.328264818929794E-2"/>
          <c:w val="0.69287613481208232"/>
          <c:h val="0.89904754218965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образование- 60188,1</c:v>
                </c:pt>
              </c:strCache>
            </c:strRef>
          </c:tx>
          <c:dPt>
            <c:idx val="0"/>
            <c:spPr>
              <a:solidFill>
                <a:srgbClr val="3399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9999"/>
              </a:solidFill>
            </c:spPr>
          </c:dPt>
          <c:dPt>
            <c:idx val="3"/>
            <c:spPr>
              <a:solidFill>
                <a:srgbClr val="9900CC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6358890827714934"/>
                  <c:y val="0.1393392288751429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5.9431723329728153E-2"/>
                  <c:y val="3.891856996136353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0.10231596558757793"/>
                  <c:y val="-6.181777277840270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3.2680607173984015E-2"/>
                  <c:y val="-0.13292782715752821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0.17189673693733901"/>
                  <c:y val="-8.0103095808676097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24904852674812214"/>
                  <c:y val="-4.952161281604716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Оплата труда </c:v>
                </c:pt>
                <c:pt idx="1">
                  <c:v>Коммунальные услуги</c:v>
                </c:pt>
                <c:pt idx="2">
                  <c:v>Расходы на питание</c:v>
                </c:pt>
                <c:pt idx="3">
                  <c:v>Расходы на ГСМ</c:v>
                </c:pt>
                <c:pt idx="4">
                  <c:v>Приобретение ОС и МЗ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43669.5</c:v>
                </c:pt>
                <c:pt idx="1">
                  <c:v>5343</c:v>
                </c:pt>
                <c:pt idx="2">
                  <c:v>2530.9</c:v>
                </c:pt>
                <c:pt idx="3" formatCode="0.0">
                  <c:v>1442.6</c:v>
                </c:pt>
                <c:pt idx="4">
                  <c:v>1482.9</c:v>
                </c:pt>
                <c:pt idx="5">
                  <c:v>5719.2</c:v>
                </c:pt>
              </c:numCache>
            </c:numRef>
          </c:val>
        </c:ser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6.4403188133593534E-3"/>
          <c:y val="0.66163255960602962"/>
          <c:w val="0.52213424824630417"/>
          <c:h val="0.33836744039397104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71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perspective val="10"/>
    </c:view3D>
    <c:sideWall>
      <c:spPr>
        <a:noFill/>
        <a:ln w="25400">
          <a:noFill/>
        </a:ln>
      </c:spPr>
    </c:sideWall>
    <c:plotArea>
      <c:layout>
        <c:manualLayout>
          <c:layoutTarget val="inner"/>
          <c:xMode val="edge"/>
          <c:yMode val="edge"/>
          <c:x val="3.2873843967037387E-2"/>
          <c:y val="4.8655010554382795E-2"/>
          <c:w val="0.9390920193241945"/>
          <c:h val="0.667095118449392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Pt>
            <c:idx val="1"/>
            <c:spPr>
              <a:solidFill>
                <a:srgbClr val="F66850"/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2.6464608298247507E-2"/>
                  <c:y val="-0.10919455586806164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>
                        <a:solidFill>
                          <a:srgbClr val="005C2A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иблиотечная 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система -3305,8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3633036003454602"/>
                  <c:y val="1.1305723865439474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>
                        <a:solidFill>
                          <a:srgbClr val="005C2A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ru-RU" sz="2000" dirty="0"/>
                      <a:t>лубная</a:t>
                    </a:r>
                  </a:p>
                  <a:p>
                    <a:r>
                      <a:rPr lang="ru-RU" sz="2000" dirty="0"/>
                      <a:t> </a:t>
                    </a:r>
                    <a:r>
                      <a:rPr lang="ru-RU" sz="2000" dirty="0" smtClean="0"/>
                      <a:t>система- 7853,6</a:t>
                    </a:r>
                  </a:p>
                </c:rich>
              </c:tx>
            </c:dLbl>
            <c:dLbl>
              <c:idx val="2"/>
              <c:layout>
                <c:manualLayout>
                  <c:x val="2.0031307351829952E-2"/>
                  <c:y val="-7.852727620907618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rgbClr val="005C2A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узей</a:t>
                    </a:r>
                    <a:r>
                      <a:rPr lang="ru-RU" sz="2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- 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502,1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5.4254855155364615E-3"/>
                  <c:y val="-1.6829700644864953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rgbClr val="005C2A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ухгалтерия </a:t>
                    </a: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и Служба 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обслуживания </a:t>
                    </a: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учреждений 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культуры -  </a:t>
                    </a: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3527,2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8.4577196233910537E-2"/>
                  <c:y val="-1.50337300933687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>
                        <a:solidFill>
                          <a:srgbClr val="005C2A"/>
                        </a:solidFill>
                      </a:rPr>
                      <a:t>Р</a:t>
                    </a:r>
                    <a:r>
                      <a:rPr lang="ru-RU" dirty="0"/>
                      <a:t>емонт дома культуры за счет средств местного </a:t>
                    </a:r>
                    <a:r>
                      <a:rPr lang="ru-RU" dirty="0" smtClean="0"/>
                      <a:t>бюджета-</a:t>
                    </a:r>
                    <a:r>
                      <a:rPr lang="ru-RU" baseline="0" dirty="0" smtClean="0"/>
                      <a:t> 1477,7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2000" b="1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Лист1!$A$2:$A$5</c:f>
              <c:strCache>
                <c:ptCount val="4"/>
                <c:pt idx="0">
                  <c:v>Библиотечная система</c:v>
                </c:pt>
                <c:pt idx="1">
                  <c:v>Клубная сиситема</c:v>
                </c:pt>
                <c:pt idx="2">
                  <c:v>Музей</c:v>
                </c:pt>
                <c:pt idx="3">
                  <c:v>Служба обслуживания учреждений культуры и бухгалтерия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3305.8</c:v>
                </c:pt>
                <c:pt idx="1">
                  <c:v>7853.6</c:v>
                </c:pt>
                <c:pt idx="2">
                  <c:v>502.1</c:v>
                </c:pt>
                <c:pt idx="3">
                  <c:v>3527.2</c:v>
                </c:pt>
              </c:numCache>
            </c:numRef>
          </c:val>
        </c:ser>
        <c:gapWidth val="100"/>
        <c:shape val="cylinder"/>
        <c:axId val="101185792"/>
        <c:axId val="101199872"/>
        <c:axId val="0"/>
      </c:bar3DChart>
      <c:catAx>
        <c:axId val="101185792"/>
        <c:scaling>
          <c:orientation val="minMax"/>
        </c:scaling>
        <c:delete val="1"/>
        <c:axPos val="b"/>
        <c:tickLblPos val="none"/>
        <c:crossAx val="101199872"/>
        <c:crosses val="autoZero"/>
        <c:auto val="1"/>
        <c:lblAlgn val="ctr"/>
        <c:lblOffset val="100"/>
      </c:catAx>
      <c:valAx>
        <c:axId val="101199872"/>
        <c:scaling>
          <c:orientation val="minMax"/>
        </c:scaling>
        <c:delete val="1"/>
        <c:axPos val="l"/>
        <c:numFmt formatCode="0.0" sourceLinked="1"/>
        <c:tickLblPos val="none"/>
        <c:crossAx val="10118579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zero"/>
  </c:chart>
  <c:txPr>
    <a:bodyPr/>
    <a:lstStyle/>
    <a:p>
      <a:pPr>
        <a:defRPr sz="1725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1.4814814814814815E-2"/>
          <c:y val="1.8970189701897077E-2"/>
          <c:w val="0.9674074074074076"/>
          <c:h val="0.641419243326291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5.9215396002960784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996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998" dirty="0" smtClean="0">
                        <a:latin typeface="Times New Roman" pitchFamily="18" charset="0"/>
                        <a:cs typeface="Times New Roman" pitchFamily="18" charset="0"/>
                      </a:rPr>
                      <a:t>62,3</a:t>
                    </a:r>
                  </a:p>
                  <a:p>
                    <a:pPr>
                      <a:defRPr sz="1996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1"/>
              <c:layout>
                <c:manualLayout>
                  <c:x val="2.6744590259550883E-2"/>
                  <c:y val="-4.4896613533064615E-2"/>
                </c:manualLayout>
              </c:layout>
              <c:tx>
                <c:rich>
                  <a:bodyPr/>
                  <a:lstStyle/>
                  <a:p>
                    <a:pPr>
                      <a:defRPr sz="1998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998" dirty="0" smtClean="0">
                        <a:latin typeface="Times New Roman" pitchFamily="18" charset="0"/>
                        <a:cs typeface="Times New Roman" pitchFamily="18" charset="0"/>
                      </a:rPr>
                      <a:t>5,4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2"/>
              <c:layout>
                <c:manualLayout>
                  <c:x val="1.1773928258967689E-2"/>
                  <c:y val="-5.3218530610502954E-2"/>
                </c:manualLayout>
              </c:layout>
              <c:tx>
                <c:rich>
                  <a:bodyPr/>
                  <a:lstStyle/>
                  <a:p>
                    <a:pPr>
                      <a:defRPr sz="1998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998" dirty="0" smtClean="0">
                        <a:latin typeface="Times New Roman" pitchFamily="18" charset="0"/>
                        <a:cs typeface="Times New Roman" pitchFamily="18" charset="0"/>
                      </a:rPr>
                      <a:t>0,7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3"/>
              <c:layout>
                <c:manualLayout>
                  <c:x val="4.4594555214278074E-3"/>
                  <c:y val="-6.453902280147962E-2"/>
                </c:manualLayout>
              </c:layout>
              <c:tx>
                <c:rich>
                  <a:bodyPr/>
                  <a:lstStyle/>
                  <a:p>
                    <a:pPr>
                      <a:defRPr sz="1998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998" dirty="0" smtClean="0">
                        <a:latin typeface="Times New Roman" pitchFamily="18" charset="0"/>
                        <a:cs typeface="Times New Roman" pitchFamily="18" charset="0"/>
                      </a:rPr>
                      <a:t>0,6</a:t>
                    </a:r>
                  </a:p>
                </c:rich>
              </c:tx>
              <c:spPr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Дорожное хоз-ва</c:v>
                </c:pt>
                <c:pt idx="1">
                  <c:v>Господдержка с/х</c:v>
                </c:pt>
                <c:pt idx="2">
                  <c:v>Убытки по пас. перевоз.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5.4</c:v>
                </c:pt>
                <c:pt idx="2">
                  <c:v>0.70000000000000062</c:v>
                </c:pt>
                <c:pt idx="3">
                  <c:v>0.60000000000000064</c:v>
                </c:pt>
              </c:numCache>
            </c:numRef>
          </c:val>
        </c:ser>
        <c:dLbls>
          <c:showVal val="1"/>
        </c:dLbls>
        <c:gapWidth val="75"/>
        <c:shape val="pyramid"/>
        <c:axId val="98705408"/>
        <c:axId val="98706944"/>
        <c:axId val="101165248"/>
      </c:bar3DChart>
      <c:catAx>
        <c:axId val="98705408"/>
        <c:scaling>
          <c:orientation val="minMax"/>
        </c:scaling>
        <c:axPos val="b"/>
        <c:numFmt formatCode="General" sourceLinked="1"/>
        <c:majorTickMark val="none"/>
        <c:tickLblPos val="nextTo"/>
        <c:crossAx val="98706944"/>
        <c:crosses val="autoZero"/>
        <c:auto val="1"/>
        <c:lblAlgn val="ctr"/>
        <c:lblOffset val="100"/>
      </c:catAx>
      <c:valAx>
        <c:axId val="98706944"/>
        <c:scaling>
          <c:orientation val="minMax"/>
        </c:scaling>
        <c:delete val="1"/>
        <c:axPos val="l"/>
        <c:numFmt formatCode="General" sourceLinked="1"/>
        <c:tickLblPos val="none"/>
        <c:crossAx val="98705408"/>
        <c:crosses val="autoZero"/>
        <c:crossBetween val="between"/>
      </c:valAx>
      <c:serAx>
        <c:axId val="101165248"/>
        <c:scaling>
          <c:orientation val="minMax"/>
        </c:scaling>
        <c:delete val="1"/>
        <c:axPos val="b"/>
        <c:tickLblPos val="none"/>
        <c:crossAx val="98706944"/>
        <c:crosses val="autoZero"/>
      </c:serAx>
      <c:spPr>
        <a:noFill/>
        <a:ln w="25378">
          <a:noFill/>
        </a:ln>
      </c:spPr>
    </c:plotArea>
    <c:legend>
      <c:legendPos val="b"/>
    </c:legend>
    <c:plotVisOnly val="1"/>
    <c:dispBlanksAs val="gap"/>
  </c:chart>
  <c:txPr>
    <a:bodyPr/>
    <a:lstStyle/>
    <a:p>
      <a:pPr>
        <a:defRPr sz="179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В </a:t>
            </a:r>
            <a:r>
              <a:rPr lang="ru-RU" dirty="0" smtClean="0"/>
              <a:t>2016</a:t>
            </a:r>
            <a:r>
              <a:rPr lang="ru-RU" baseline="0" dirty="0" smtClean="0"/>
              <a:t> </a:t>
            </a:r>
            <a:r>
              <a:rPr lang="ru-RU" dirty="0" smtClean="0"/>
              <a:t>году </a:t>
            </a:r>
            <a:r>
              <a:rPr lang="ru-RU" dirty="0"/>
              <a:t>расходы на реализацию муниципальных программ составили </a:t>
            </a:r>
            <a:r>
              <a:rPr lang="ru-RU" dirty="0" smtClean="0"/>
              <a:t>204,7 </a:t>
            </a:r>
            <a:r>
              <a:rPr lang="ru-RU" dirty="0"/>
              <a:t>млн.руб.</a:t>
            </a:r>
          </a:p>
        </c:rich>
      </c:tx>
      <c:layout>
        <c:manualLayout>
          <c:xMode val="edge"/>
          <c:yMode val="edge"/>
          <c:x val="0.12801857054300375"/>
          <c:y val="2.405042633919457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2016 году расходы на реализацию муниципальных программ составили 156,1 млн.руб.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3"/>
            <c:spPr>
              <a:solidFill>
                <a:srgbClr val="FFFF66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48,1 %</a:t>
                    </a:r>
                    <a:endParaRPr lang="en-US" dirty="0"/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36,4%</a:t>
                    </a:r>
                    <a:endParaRPr lang="en-US" dirty="0"/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15,0%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Социальной направленности</c:v>
                </c:pt>
                <c:pt idx="1">
                  <c:v>Поддержка отраслей экономики</c:v>
                </c:pt>
                <c:pt idx="2">
                  <c:v>Обеспечение безопасных условий жизнедеятельности</c:v>
                </c:pt>
                <c:pt idx="3">
                  <c:v>Общего характера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48.1</c:v>
                </c:pt>
                <c:pt idx="1">
                  <c:v>36.4</c:v>
                </c:pt>
                <c:pt idx="2">
                  <c:v>0.5</c:v>
                </c:pt>
                <c:pt idx="3" formatCode="0.0">
                  <c:v>15</c:v>
                </c:pt>
              </c:numCache>
            </c:numRef>
          </c:val>
        </c:ser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7745161503053586"/>
          <c:y val="0.11495954197435165"/>
          <c:w val="0.31450069243857037"/>
          <c:h val="0.8850404580256483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5180936597827324E-2"/>
          <c:y val="5.9391785486273822E-2"/>
          <c:w val="0.91995168794730497"/>
          <c:h val="0.751950627793150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0.2359957404721895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План  Факт</c:v>
                </c:pt>
                <c:pt idx="1">
                  <c:v>План  Факт</c:v>
                </c:pt>
                <c:pt idx="2">
                  <c:v>План  Факт</c:v>
                </c:pt>
                <c:pt idx="3">
                  <c:v>План  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99.5</c:v>
                </c:pt>
                <c:pt idx="1">
                  <c:v>80.400000000000006</c:v>
                </c:pt>
                <c:pt idx="2" formatCode="0.0">
                  <c:v>1</c:v>
                </c:pt>
                <c:pt idx="3" formatCode="0.0">
                  <c:v>31.4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Фатк</c:v>
                </c:pt>
              </c:strCache>
            </c:strRef>
          </c:tx>
          <c:spPr>
            <a:solidFill>
              <a:srgbClr val="9999FF"/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4.1666662109945104E-3"/>
                  <c:y val="0.32750429290018157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План  Факт</c:v>
                </c:pt>
                <c:pt idx="1">
                  <c:v>План  Факт</c:v>
                </c:pt>
                <c:pt idx="2">
                  <c:v>План  Факт</c:v>
                </c:pt>
                <c:pt idx="3">
                  <c:v>План  Факт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98.4</c:v>
                </c:pt>
                <c:pt idx="1">
                  <c:v>74.5</c:v>
                </c:pt>
                <c:pt idx="2">
                  <c:v>1</c:v>
                </c:pt>
                <c:pt idx="3" formatCode="General">
                  <c:v>30.8</c:v>
                </c:pt>
              </c:numCache>
            </c:numRef>
          </c:val>
        </c:ser>
        <c:axId val="101553280"/>
        <c:axId val="101554816"/>
      </c:barChart>
      <c:catAx>
        <c:axId val="101553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1554816"/>
        <c:crosses val="autoZero"/>
        <c:auto val="1"/>
        <c:lblAlgn val="ctr"/>
        <c:lblOffset val="100"/>
      </c:catAx>
      <c:valAx>
        <c:axId val="101554816"/>
        <c:scaling>
          <c:orientation val="minMax"/>
        </c:scaling>
        <c:delete val="1"/>
        <c:axPos val="l"/>
        <c:numFmt formatCode="General" sourceLinked="1"/>
        <c:tickLblPos val="none"/>
        <c:crossAx val="10155328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4.4681686545919024E-2"/>
          <c:w val="1"/>
          <c:h val="0.83922325777553264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- 14776,2</c:v>
                </c:pt>
              </c:strCache>
            </c:strRef>
          </c:tx>
          <c:spPr>
            <a:solidFill>
              <a:srgbClr val="994147"/>
            </a:solidFill>
          </c:spPr>
          <c:dLbls>
            <c:dLbl>
              <c:idx val="0"/>
              <c:layout>
                <c:manualLayout>
                  <c:x val="-2.399252410864367E-3"/>
                  <c:y val="-1.256041918767757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1258,0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5.4007785543660983E-3"/>
                  <c:y val="-1.867192806458511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4555,0</a:t>
                    </a:r>
                    <a:endParaRPr lang="en-US" dirty="0"/>
                  </a:p>
                </c:rich>
              </c:tx>
            </c:dLbl>
            <c:dLbl>
              <c:idx val="2"/>
              <c:layout>
                <c:manualLayout>
                  <c:x val="-1.4044943820224686E-3"/>
                  <c:y val="-1.234739518606592E-2"/>
                </c:manualLayout>
              </c:layout>
              <c:showVal val="1"/>
            </c:dLbl>
            <c:dLbl>
              <c:idx val="3"/>
              <c:layout>
                <c:manualLayout>
                  <c:x val="5.6179775280898875E-3"/>
                  <c:y val="-1.728693176017718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2965198820132881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728693176017718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Дотация на выравнивание</c:v>
                </c:pt>
                <c:pt idx="1">
                  <c:v>Дотация на сбалансированность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Прочие</c:v>
                </c:pt>
                <c:pt idx="5">
                  <c:v>Прочие МБТ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1258</c:v>
                </c:pt>
                <c:pt idx="1">
                  <c:v>4555</c:v>
                </c:pt>
                <c:pt idx="2" formatCode="General">
                  <c:v>6987.2</c:v>
                </c:pt>
                <c:pt idx="3" formatCode="General">
                  <c:v>483.4</c:v>
                </c:pt>
                <c:pt idx="4" formatCode="General">
                  <c:v>512.1</c:v>
                </c:pt>
                <c:pt idx="5" formatCode="General">
                  <c:v>980.5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- 14762,1</c:v>
                </c:pt>
              </c:strCache>
            </c:strRef>
          </c:tx>
          <c:dLbls>
            <c:dLbl>
              <c:idx val="0"/>
              <c:layout>
                <c:manualLayout>
                  <c:x val="-9.8314606741573343E-3"/>
                  <c:y val="-1.080433235011073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728693176017718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0804332350110735E-2"/>
                </c:manualLayout>
              </c:layout>
              <c:showVal val="1"/>
            </c:dLbl>
            <c:dLbl>
              <c:idx val="3"/>
              <c:layout>
                <c:manualLayout>
                  <c:x val="1.0299506487387052E-16"/>
                  <c:y val="-1.7286931760177187E-2"/>
                </c:manualLayout>
              </c:layout>
              <c:showVal val="1"/>
            </c:dLbl>
            <c:dLbl>
              <c:idx val="4"/>
              <c:layout>
                <c:manualLayout>
                  <c:x val="-5.6179775280897765E-3"/>
                  <c:y val="-1.0804332350110735E-2"/>
                </c:manualLayout>
              </c:layout>
              <c:showVal val="1"/>
            </c:dLbl>
            <c:dLbl>
              <c:idx val="5"/>
              <c:layout>
                <c:manualLayout>
                  <c:x val="1.0299506487387052E-16"/>
                  <c:y val="-1.728693176017718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Дотация на выравнивание</c:v>
                </c:pt>
                <c:pt idx="1">
                  <c:v>Дотация на сбалансированность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Прочие</c:v>
                </c:pt>
                <c:pt idx="5">
                  <c:v>Прочие МБТ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1258</c:v>
                </c:pt>
                <c:pt idx="1">
                  <c:v>4555</c:v>
                </c:pt>
                <c:pt idx="2" formatCode="General">
                  <c:v>6973.1</c:v>
                </c:pt>
                <c:pt idx="3" formatCode="General">
                  <c:v>483.4</c:v>
                </c:pt>
                <c:pt idx="4" formatCode="General">
                  <c:v>512.1</c:v>
                </c:pt>
                <c:pt idx="5" formatCode="General">
                  <c:v>980.5</c:v>
                </c:pt>
              </c:numCache>
            </c:numRef>
          </c:val>
        </c:ser>
        <c:dLbls>
          <c:showVal val="1"/>
        </c:dLbls>
        <c:gapWidth val="75"/>
        <c:shape val="cylinder"/>
        <c:axId val="102413440"/>
        <c:axId val="102414976"/>
        <c:axId val="0"/>
      </c:bar3DChart>
      <c:catAx>
        <c:axId val="102413440"/>
        <c:scaling>
          <c:orientation val="minMax"/>
        </c:scaling>
        <c:axPos val="l"/>
        <c:numFmt formatCode="General" sourceLinked="1"/>
        <c:majorTickMark val="none"/>
        <c:tickLblPos val="nextTo"/>
        <c:crossAx val="102414976"/>
        <c:crosses val="autoZero"/>
        <c:auto val="1"/>
        <c:lblAlgn val="ctr"/>
        <c:lblOffset val="100"/>
      </c:catAx>
      <c:valAx>
        <c:axId val="102414976"/>
        <c:scaling>
          <c:orientation val="minMax"/>
        </c:scaling>
        <c:delete val="1"/>
        <c:axPos val="b"/>
        <c:numFmt formatCode="0%" sourceLinked="1"/>
        <c:tickLblPos val="none"/>
        <c:crossAx val="102413440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11586473269788644"/>
          <c:y val="0.92158122717177871"/>
          <c:w val="0.48841574803149601"/>
          <c:h val="6.456087219866681E-2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30"/>
      <c:perspective val="60"/>
    </c:view3D>
    <c:plotArea>
      <c:layout>
        <c:manualLayout>
          <c:layoutTarget val="inner"/>
          <c:xMode val="edge"/>
          <c:yMode val="edge"/>
          <c:x val="5.9615721013829934E-2"/>
          <c:y val="4.2785177538672954E-2"/>
          <c:w val="0.94038427898617005"/>
          <c:h val="0.94772710975178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explosion val="3"/>
            <c:spPr>
              <a:solidFill>
                <a:srgbClr val="FFFF00"/>
              </a:solidFill>
              <a:ln>
                <a:noFill/>
              </a:ln>
            </c:spPr>
          </c:dPt>
          <c:dPt>
            <c:idx val="2"/>
            <c:spPr>
              <a:solidFill>
                <a:srgbClr val="1CEE0C"/>
              </a:solidFill>
              <a:ln>
                <a:noFill/>
              </a:ln>
            </c:spPr>
          </c:dPt>
          <c:dPt>
            <c:idx val="3"/>
            <c:spPr>
              <a:solidFill>
                <a:srgbClr val="F66850"/>
              </a:solidFill>
              <a:ln>
                <a:noFill/>
              </a:ln>
            </c:spPr>
          </c:dPt>
          <c:cat>
            <c:strRef>
              <c:f>Лист1!$A$2:$A$5</c:f>
              <c:strCache>
                <c:ptCount val="4"/>
                <c:pt idx="0">
                  <c:v>Лебяжское</c:v>
                </c:pt>
                <c:pt idx="1">
                  <c:v>Лажское</c:v>
                </c:pt>
                <c:pt idx="2">
                  <c:v>Михеевское</c:v>
                </c:pt>
                <c:pt idx="3">
                  <c:v>Ветошкинское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676.8</c:v>
                </c:pt>
                <c:pt idx="1">
                  <c:v>300.89999999999969</c:v>
                </c:pt>
                <c:pt idx="2">
                  <c:v>224.4</c:v>
                </c:pt>
                <c:pt idx="3">
                  <c:v>55.9</c:v>
                </c:pt>
              </c:numCache>
            </c:numRef>
          </c:val>
        </c:ser>
      </c:pie3DChart>
      <c:spPr>
        <a:noFill/>
        <a:ln w="25407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798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0170519029949583E-2"/>
          <c:y val="8.5159897782381727E-2"/>
          <c:w val="0.59866393020736342"/>
          <c:h val="0.86298861328082999"/>
        </c:manualLayout>
      </c:layout>
      <c:pie3DChart/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16653018372703468"/>
          <c:y val="0.81936380045517565"/>
          <c:w val="0.83346981627296579"/>
          <c:h val="0.1377855093694684"/>
        </c:manualLayout>
      </c:layout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170"/>
      <c:perspective val="30"/>
    </c:view3D>
    <c:plotArea>
      <c:layout>
        <c:manualLayout>
          <c:layoutTarget val="inner"/>
          <c:xMode val="edge"/>
          <c:yMode val="edge"/>
          <c:x val="0.11254586971578745"/>
          <c:y val="5.8239726672273215E-2"/>
          <c:w val="0.80587241991451775"/>
          <c:h val="0.770330422204708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2BF41C"/>
              </a:solidFill>
            </c:spPr>
          </c:dPt>
          <c:dPt>
            <c:idx val="3"/>
            <c:spPr>
              <a:solidFill>
                <a:srgbClr val="FF9999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Ветошкинское</c:v>
                </c:pt>
                <c:pt idx="1">
                  <c:v>Лебяжское</c:v>
                </c:pt>
                <c:pt idx="2">
                  <c:v>Лажское</c:v>
                </c:pt>
                <c:pt idx="3">
                  <c:v>Михеевское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300.7</c:v>
                </c:pt>
                <c:pt idx="1">
                  <c:v>50.6</c:v>
                </c:pt>
                <c:pt idx="2" formatCode="0.0">
                  <c:v>1741</c:v>
                </c:pt>
                <c:pt idx="3">
                  <c:v>2462.6</c:v>
                </c:pt>
              </c:numCache>
            </c:numRef>
          </c:val>
        </c:ser>
      </c:pie3DChart>
      <c:spPr>
        <a:noFill/>
        <a:ln w="25405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/>
            </a:pPr>
            <a:r>
              <a:rPr lang="ru-RU" sz="1798" b="0" dirty="0" smtClean="0"/>
              <a:t>Остаток задолженности, тыс.руб</a:t>
            </a:r>
            <a:r>
              <a:rPr lang="ru-RU" b="0" dirty="0" smtClean="0"/>
              <a:t>.</a:t>
            </a:r>
            <a:endParaRPr lang="ru-RU" b="0" dirty="0"/>
          </a:p>
        </c:rich>
      </c:tx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0335543583367871"/>
          <c:w val="1"/>
          <c:h val="0.621637311783395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остаток задолженности</c:v>
                </c:pt>
              </c:strCache>
            </c:strRef>
          </c:tx>
          <c:spPr>
            <a:solidFill>
              <a:srgbClr val="F66850"/>
            </a:solidFill>
          </c:spPr>
          <c:dLbls>
            <c:dLbl>
              <c:idx val="0"/>
              <c:layout>
                <c:manualLayout>
                  <c:x val="2.6234567901234612E-2"/>
                  <c:y val="-0.16198017471742962"/>
                </c:manualLayout>
              </c:layout>
              <c:showVal val="1"/>
            </c:dLbl>
            <c:dLbl>
              <c:idx val="1"/>
              <c:layout>
                <c:manualLayout>
                  <c:x val="6.0185185185185147E-2"/>
                  <c:y val="-0.10964912280701759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01.01.2016г</c:v>
                </c:pt>
                <c:pt idx="1">
                  <c:v>на 01.01.2017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6350</c:v>
                </c:pt>
                <c:pt idx="1">
                  <c:v>6544.8</c:v>
                </c:pt>
              </c:numCache>
            </c:numRef>
          </c:val>
        </c:ser>
        <c:gapWidth val="128"/>
        <c:gapDepth val="65"/>
        <c:shape val="box"/>
        <c:axId val="87360256"/>
        <c:axId val="87361792"/>
        <c:axId val="0"/>
      </c:bar3DChart>
      <c:catAx>
        <c:axId val="87360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361792"/>
        <c:crosses val="autoZero"/>
        <c:auto val="1"/>
        <c:lblAlgn val="ctr"/>
        <c:lblOffset val="100"/>
      </c:catAx>
      <c:valAx>
        <c:axId val="87361792"/>
        <c:scaling>
          <c:orientation val="minMax"/>
        </c:scaling>
        <c:delete val="1"/>
        <c:axPos val="l"/>
        <c:numFmt formatCode="General" sourceLinked="1"/>
        <c:tickLblPos val="none"/>
        <c:crossAx val="87360256"/>
        <c:crosses val="autoZero"/>
        <c:crossBetween val="between"/>
      </c:valAx>
      <c:spPr>
        <a:noFill/>
        <a:ln w="25367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/>
            </a:pPr>
            <a:r>
              <a:rPr lang="ru-RU" sz="1717" b="0" dirty="0" smtClean="0"/>
              <a:t>Платежи по долговым обязательствам, тыс.руб</a:t>
            </a:r>
            <a:r>
              <a:rPr lang="ru-RU" b="0" dirty="0" smtClean="0"/>
              <a:t>.</a:t>
            </a:r>
            <a:endParaRPr lang="ru-RU" b="0" dirty="0"/>
          </a:p>
        </c:rich>
      </c:tx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112427448001282"/>
          <c:w val="1"/>
          <c:h val="0.473868519113493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Процнтные платежи по долговым обязательствам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3.5683303366606821E-2"/>
                  <c:y val="-0.11612404177313675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582,8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2232500465000913E-2"/>
                  <c:y val="-0.1167039773358516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582,8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582.79999999999995</c:v>
                </c:pt>
                <c:pt idx="1">
                  <c:v>582.79999999999995</c:v>
                </c:pt>
              </c:numCache>
            </c:numRef>
          </c:val>
        </c:ser>
        <c:gapWidth val="90"/>
        <c:gapDepth val="110"/>
        <c:shape val="box"/>
        <c:axId val="87390464"/>
        <c:axId val="87396352"/>
        <c:axId val="0"/>
      </c:bar3DChart>
      <c:catAx>
        <c:axId val="8739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396352"/>
        <c:crosses val="autoZero"/>
        <c:auto val="1"/>
        <c:lblAlgn val="ctr"/>
        <c:lblOffset val="100"/>
      </c:catAx>
      <c:valAx>
        <c:axId val="87396352"/>
        <c:scaling>
          <c:orientation val="minMax"/>
        </c:scaling>
        <c:delete val="1"/>
        <c:axPos val="l"/>
        <c:numFmt formatCode="General" sourceLinked="1"/>
        <c:tickLblPos val="none"/>
        <c:crossAx val="87390464"/>
        <c:crosses val="autoZero"/>
        <c:crossBetween val="between"/>
      </c:valAx>
      <c:spPr>
        <a:noFill/>
        <a:ln w="24226">
          <a:noFill/>
        </a:ln>
      </c:spPr>
    </c:plotArea>
    <c:plotVisOnly val="1"/>
    <c:dispBlanksAs val="gap"/>
  </c:chart>
  <c:txPr>
    <a:bodyPr/>
    <a:lstStyle/>
    <a:p>
      <a:pPr>
        <a:defRPr sz="171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584345962692635E-2"/>
          <c:y val="0"/>
          <c:w val="0.9204155639690855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explosion val="25"/>
          <c:dPt>
            <c:idx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  <a:ln>
                <a:noFill/>
              </a:ln>
            </c:spPr>
          </c:dPt>
          <c:dPt>
            <c:idx val="2"/>
            <c:explosion val="26"/>
            <c:spPr>
              <a:solidFill>
                <a:srgbClr val="725F8B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9.0711418281871847E-2"/>
                  <c:y val="-1.581697563395126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9.5604001343507321E-3"/>
                  <c:y val="-3.636629673259346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6.6887389695030719E-2"/>
                  <c:y val="-0.35497054994110094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996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 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8.8000000000000064E-2</c:v>
                </c:pt>
                <c:pt idx="1">
                  <c:v>4.3999999999999997E-2</c:v>
                </c:pt>
                <c:pt idx="2">
                  <c:v>0.86800000000000133</c:v>
                </c:pt>
              </c:numCache>
            </c:numRef>
          </c:val>
        </c:ser>
      </c:pie3DChart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"/>
          <c:y val="0.71468248072764295"/>
          <c:w val="1"/>
          <c:h val="0.21008468281087594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56897750269686964"/>
          <c:y val="2.747424559890916E-2"/>
        </c:manualLayout>
      </c:layout>
    </c:title>
    <c:plotArea>
      <c:layout>
        <c:manualLayout>
          <c:layoutTarget val="inner"/>
          <c:xMode val="edge"/>
          <c:yMode val="edge"/>
          <c:x val="0.14798554644469172"/>
          <c:y val="0.12680888505696064"/>
          <c:w val="0.70437763333194769"/>
          <c:h val="0.67914938791628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dPt>
            <c:idx val="0"/>
            <c:spPr>
              <a:solidFill>
                <a:srgbClr val="F66850"/>
              </a:solidFill>
              <a:ln>
                <a:noFill/>
              </a:ln>
            </c:spPr>
          </c:dPt>
          <c:dPt>
            <c:idx val="1"/>
            <c:spPr>
              <a:solidFill>
                <a:srgbClr val="00B05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1.9871019468083958E-3"/>
                  <c:y val="-3.0561509073581024E-2"/>
                </c:manualLayout>
              </c:layout>
              <c:spPr/>
              <c:txPr>
                <a:bodyPr/>
                <a:lstStyle/>
                <a:p>
                  <a:pPr>
                    <a:defRPr sz="19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1.9031973452026653E-2"/>
                  <c:y val="-4.0222531556049469E-2"/>
                </c:manualLayout>
              </c:layout>
              <c:spPr/>
              <c:txPr>
                <a:bodyPr/>
                <a:lstStyle/>
                <a:p>
                  <a:pPr>
                    <a:defRPr sz="19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999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211.9</c:v>
                </c:pt>
                <c:pt idx="1">
                  <c:v>206.3</c:v>
                </c:pt>
              </c:numCache>
            </c:numRef>
          </c:val>
        </c:ser>
        <c:gapWidth val="100"/>
        <c:axId val="96504448"/>
        <c:axId val="98468224"/>
      </c:barChart>
      <c:catAx>
        <c:axId val="96504448"/>
        <c:scaling>
          <c:orientation val="minMax"/>
        </c:scaling>
        <c:axPos val="b"/>
        <c:numFmt formatCode="General" sourceLinked="1"/>
        <c:tickLblPos val="nextTo"/>
        <c:crossAx val="98468224"/>
        <c:crosses val="autoZero"/>
        <c:auto val="1"/>
        <c:lblAlgn val="ctr"/>
        <c:lblOffset val="100"/>
      </c:catAx>
      <c:valAx>
        <c:axId val="98468224"/>
        <c:scaling>
          <c:orientation val="minMax"/>
        </c:scaling>
        <c:delete val="1"/>
        <c:axPos val="l"/>
        <c:numFmt formatCode="0.0" sourceLinked="1"/>
        <c:tickLblPos val="none"/>
        <c:crossAx val="96504448"/>
        <c:crosses val="autoZero"/>
        <c:crossBetween val="between"/>
      </c:valAx>
      <c:spPr>
        <a:noFill/>
        <a:ln w="25421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70"/>
      <c:depthPercent val="70"/>
      <c:rAngAx val="1"/>
    </c:view3D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2341047340626157E-2"/>
          <c:y val="0.10254614566635482"/>
          <c:w val="0.9676589526593794"/>
          <c:h val="0.86973867982922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33CC"/>
              </a:solidFill>
            </c:spPr>
          </c:dPt>
          <c:dPt>
            <c:idx val="3"/>
            <c:spPr>
              <a:solidFill>
                <a:srgbClr val="17DB1C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12B6BE"/>
              </a:solidFill>
            </c:spPr>
          </c:dPt>
          <c:dPt>
            <c:idx val="6"/>
            <c:spPr>
              <a:solidFill>
                <a:srgbClr val="563F16"/>
              </a:solidFill>
            </c:spPr>
          </c:dPt>
          <c:dLbls>
            <c:dLbl>
              <c:idx val="0"/>
              <c:layout>
                <c:manualLayout>
                  <c:x val="4.2141335328522975E-2"/>
                  <c:y val="-0.10401265956204296"/>
                </c:manualLayout>
              </c:layout>
              <c:spPr/>
              <c:txPr>
                <a:bodyPr/>
                <a:lstStyle/>
                <a:p>
                  <a:pPr>
                    <a:defRPr sz="239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3702125525875692E-2"/>
                  <c:y val="-9.4968080469691504E-2"/>
                </c:manualLayout>
              </c:layout>
              <c:spPr/>
              <c:txPr>
                <a:bodyPr/>
                <a:lstStyle/>
                <a:p>
                  <a:pPr>
                    <a:defRPr sz="239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4.6823705920581112E-2"/>
                  <c:y val="-0.10401265956204296"/>
                </c:manualLayout>
              </c:layout>
              <c:spPr/>
              <c:txPr>
                <a:bodyPr/>
                <a:lstStyle/>
                <a:p>
                  <a:pPr>
                    <a:defRPr sz="239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5.9310027499403013E-2"/>
                  <c:y val="-7.6878922284988271E-2"/>
                </c:manualLayout>
              </c:layout>
              <c:spPr/>
              <c:txPr>
                <a:bodyPr/>
                <a:lstStyle/>
                <a:p>
                  <a:pPr>
                    <a:defRPr sz="239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5.306686670999191E-2"/>
                  <c:y val="-0.14923555502380079"/>
                </c:manualLayout>
              </c:layout>
              <c:spPr/>
              <c:txPr>
                <a:bodyPr/>
                <a:lstStyle/>
                <a:p>
                  <a:pPr>
                    <a:defRPr sz="239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5.4627656907344863E-2"/>
                  <c:y val="-0.11305723865439402"/>
                </c:manualLayout>
              </c:layout>
              <c:spPr/>
              <c:txPr>
                <a:bodyPr/>
                <a:lstStyle/>
                <a:p>
                  <a:pPr>
                    <a:defRPr sz="239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6.711397848616632E-2"/>
                  <c:y val="-8.1401211831163472E-2"/>
                </c:manualLayout>
              </c:layout>
              <c:spPr/>
              <c:txPr>
                <a:bodyPr/>
                <a:lstStyle/>
                <a:p>
                  <a:pPr>
                    <a:defRPr sz="239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УСНО</c:v>
                </c:pt>
                <c:pt idx="3">
                  <c:v>Акцизы на топливо</c:v>
                </c:pt>
                <c:pt idx="4">
                  <c:v>НИО</c:v>
                </c:pt>
                <c:pt idx="5">
                  <c:v>Госпошлина</c:v>
                </c:pt>
                <c:pt idx="6">
                  <c:v>ЕСХН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7.4</c:v>
                </c:pt>
                <c:pt idx="1">
                  <c:v>2.5</c:v>
                </c:pt>
                <c:pt idx="2">
                  <c:v>2.7</c:v>
                </c:pt>
                <c:pt idx="3">
                  <c:v>4.0999999999999996</c:v>
                </c:pt>
                <c:pt idx="4" formatCode="0.0">
                  <c:v>0.9</c:v>
                </c:pt>
                <c:pt idx="5">
                  <c:v>0.4</c:v>
                </c:pt>
                <c:pt idx="6">
                  <c:v>0.2</c:v>
                </c:pt>
              </c:numCache>
            </c:numRef>
          </c:val>
        </c:ser>
        <c:gapWidth val="0"/>
        <c:gapDepth val="0"/>
        <c:shape val="cylinder"/>
        <c:axId val="96650368"/>
        <c:axId val="96651904"/>
        <c:axId val="0"/>
      </c:bar3DChart>
      <c:catAx>
        <c:axId val="96650368"/>
        <c:scaling>
          <c:orientation val="minMax"/>
        </c:scaling>
        <c:delete val="1"/>
        <c:axPos val="b"/>
        <c:tickLblPos val="none"/>
        <c:crossAx val="96651904"/>
        <c:crosses val="autoZero"/>
        <c:auto val="1"/>
        <c:lblAlgn val="ctr"/>
        <c:lblOffset val="100"/>
      </c:catAx>
      <c:valAx>
        <c:axId val="96651904"/>
        <c:scaling>
          <c:orientation val="minMax"/>
        </c:scaling>
        <c:delete val="1"/>
        <c:axPos val="r"/>
        <c:numFmt formatCode="General" sourceLinked="1"/>
        <c:tickLblPos val="none"/>
        <c:crossAx val="96650368"/>
        <c:crosses val="max"/>
        <c:crossBetween val="between"/>
      </c:valAx>
      <c:spPr>
        <a:noFill/>
        <a:ln w="25394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hPercent val="155"/>
      <c:rotY val="10"/>
      <c:depthPercent val="100"/>
      <c:perspective val="20"/>
    </c:view3D>
    <c:plotArea>
      <c:layout>
        <c:manualLayout>
          <c:layoutTarget val="inner"/>
          <c:xMode val="edge"/>
          <c:yMode val="edge"/>
          <c:x val="0.28477873575858881"/>
          <c:y val="3.4024752970510386E-2"/>
          <c:w val="0.71499635815818186"/>
          <c:h val="0.9659752470294915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94147"/>
            </a:solidFill>
          </c:spPr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822A3D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10588178383281871"/>
                  <c:y val="-5.2114436475199574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6781,2</a:t>
                    </a:r>
                    <a:endParaRPr lang="ru-RU" b="0" dirty="0" smtClean="0">
                      <a:solidFill>
                        <a:schemeClr val="tx1"/>
                      </a:solidFill>
                    </a:endParaRPr>
                  </a:p>
                  <a:p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2.2326556061337537E-2"/>
                  <c:y val="-4.4680260841252024E-3"/>
                </c:manualLayout>
              </c:layout>
              <c:showVal val="1"/>
            </c:dLbl>
            <c:dLbl>
              <c:idx val="2"/>
              <c:layout>
                <c:manualLayout>
                  <c:x val="2.8280304344361049E-2"/>
                  <c:y val="1.1170065210313105E-2"/>
                </c:manualLayout>
              </c:layout>
              <c:showVal val="1"/>
            </c:dLbl>
            <c:dLbl>
              <c:idx val="3"/>
              <c:layout>
                <c:manualLayout>
                  <c:x val="3.1257178485873102E-2"/>
                  <c:y val="8.9360521682503823E-3"/>
                </c:manualLayout>
              </c:layout>
              <c:showVal val="1"/>
            </c:dLbl>
            <c:dLbl>
              <c:idx val="4"/>
              <c:layout>
                <c:manualLayout>
                  <c:x val="4.0187800910407814E-2"/>
                  <c:y val="2.2340130420626233E-3"/>
                </c:manualLayout>
              </c:layout>
              <c:showVal val="1"/>
            </c:dLbl>
            <c:dLbl>
              <c:idx val="5"/>
              <c:layout>
                <c:manualLayout>
                  <c:x val="3.8497998504377053E-2"/>
                  <c:y val="-6.5951057936972724E-3"/>
                </c:manualLayout>
              </c:layout>
              <c:showVal val="1"/>
            </c:dLbl>
            <c:dLbl>
              <c:idx val="6"/>
              <c:layout>
                <c:manualLayout>
                  <c:x val="3.9106145251396648E-2"/>
                  <c:y val="-4.2541880722950665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Платные услуги 74,5%</c:v>
                </c:pt>
                <c:pt idx="1">
                  <c:v>Продажа земли - 0,3%</c:v>
                </c:pt>
                <c:pt idx="2">
                  <c:v>Аренда земли - 9,5%</c:v>
                </c:pt>
                <c:pt idx="3">
                  <c:v>Аренда имущества - 10,8%</c:v>
                </c:pt>
                <c:pt idx="4">
                  <c:v>Штрафы - 1,7%</c:v>
                </c:pt>
                <c:pt idx="5">
                  <c:v>Плата за негативное воздействие - 1,8%</c:v>
                </c:pt>
                <c:pt idx="6">
                  <c:v>Прочие доходы - 1,4%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1300</c:v>
                </c:pt>
                <c:pt idx="1">
                  <c:v>30.8</c:v>
                </c:pt>
                <c:pt idx="2">
                  <c:v>865.1</c:v>
                </c:pt>
                <c:pt idx="3">
                  <c:v>985.5</c:v>
                </c:pt>
                <c:pt idx="4" formatCode="0.0">
                  <c:v>154.5</c:v>
                </c:pt>
                <c:pt idx="5">
                  <c:v>165.7</c:v>
                </c:pt>
                <c:pt idx="6">
                  <c:v>113.8</c:v>
                </c:pt>
              </c:numCache>
            </c:numRef>
          </c:val>
        </c:ser>
        <c:gapWidth val="29"/>
        <c:gapDepth val="117"/>
        <c:shape val="cylinder"/>
        <c:axId val="96879744"/>
        <c:axId val="96881280"/>
        <c:axId val="0"/>
      </c:bar3DChart>
      <c:catAx>
        <c:axId val="968797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81280"/>
        <c:crosses val="autoZero"/>
        <c:auto val="1"/>
        <c:lblAlgn val="ctr"/>
        <c:lblOffset val="100"/>
      </c:catAx>
      <c:valAx>
        <c:axId val="96881280"/>
        <c:scaling>
          <c:orientation val="minMax"/>
        </c:scaling>
        <c:delete val="1"/>
        <c:axPos val="b"/>
        <c:numFmt formatCode="General" sourceLinked="1"/>
        <c:tickLblPos val="none"/>
        <c:crossAx val="96879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798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depthPercent val="100"/>
      <c:rAngAx val="1"/>
    </c:view3D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3790986626052795E-2"/>
          <c:y val="0.13640716926942847"/>
          <c:w val="0.96472614153982894"/>
          <c:h val="0.708010446951493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поступления,млн.руб.</c:v>
                </c:pt>
              </c:strCache>
            </c:strRef>
          </c:tx>
          <c:dPt>
            <c:idx val="0"/>
            <c:spPr>
              <a:solidFill>
                <a:srgbClr val="17DB1C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45350"/>
              </a:solidFill>
            </c:spPr>
          </c:dPt>
          <c:dPt>
            <c:idx val="3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4431677883819395E-2"/>
                  <c:y val="-3.99709905156033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28,6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1.603540286044082E-2"/>
                  <c:y val="-2.821977123169157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89,3</a:t>
                    </a:r>
                    <a:endParaRPr lang="en-US" dirty="0"/>
                  </a:p>
                </c:rich>
              </c:tx>
            </c:dLbl>
            <c:dLbl>
              <c:idx val="2"/>
              <c:layout>
                <c:manualLayout>
                  <c:x val="1.4430865104435107E-2"/>
                  <c:y val="-2.586548429391856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60,1</a:t>
                    </a:r>
                    <a:endParaRPr lang="en-US" dirty="0"/>
                  </a:p>
                </c:rich>
              </c:tx>
            </c:dLbl>
            <c:dLbl>
              <c:idx val="3"/>
              <c:layout>
                <c:manualLayout>
                  <c:x val="2.4052914897630541E-2"/>
                  <c:y val="-3.7622842528746377E-2"/>
                </c:manualLayout>
              </c:layout>
              <c:showVal val="1"/>
            </c:dLbl>
            <c:txPr>
              <a:bodyPr/>
              <a:lstStyle/>
              <a:p>
                <a:pPr>
                  <a:defRPr sz="2399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28.6</c:v>
                </c:pt>
                <c:pt idx="1">
                  <c:v>89.3</c:v>
                </c:pt>
                <c:pt idx="2">
                  <c:v>60.1</c:v>
                </c:pt>
                <c:pt idx="3">
                  <c:v>0.2</c:v>
                </c:pt>
              </c:numCache>
            </c:numRef>
          </c:val>
        </c:ser>
        <c:gapWidth val="66"/>
        <c:gapDepth val="194"/>
        <c:shape val="cylinder"/>
        <c:axId val="96714112"/>
        <c:axId val="96720000"/>
        <c:axId val="0"/>
      </c:bar3DChart>
      <c:catAx>
        <c:axId val="96714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720000"/>
        <c:crosses val="autoZero"/>
        <c:auto val="1"/>
        <c:lblAlgn val="ctr"/>
        <c:lblOffset val="100"/>
      </c:catAx>
      <c:valAx>
        <c:axId val="96720000"/>
        <c:scaling>
          <c:orientation val="minMax"/>
        </c:scaling>
        <c:delete val="1"/>
        <c:axPos val="l"/>
        <c:numFmt formatCode="General" sourceLinked="1"/>
        <c:tickLblPos val="none"/>
        <c:crossAx val="9671411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599014615356533E-3"/>
          <c:y val="7.6511389086524814E-3"/>
          <c:w val="0.99025600589496032"/>
          <c:h val="0.8663059620766312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погашено - 790,0</c:v>
                </c:pt>
              </c:strCache>
            </c:strRef>
          </c:tx>
          <c:spPr>
            <a:solidFill>
              <a:srgbClr val="F66850"/>
            </a:solidFill>
          </c:spPr>
          <c:dLbls>
            <c:dLbl>
              <c:idx val="0"/>
              <c:layout>
                <c:manualLayout>
                  <c:x val="-1.6509587608349843E-5"/>
                  <c:y val="0.19375705554937794"/>
                </c:manualLayout>
              </c:layout>
              <c:showVal val="1"/>
            </c:dLbl>
            <c:dLbl>
              <c:idx val="1"/>
              <c:layout>
                <c:manualLayout>
                  <c:x val="4.8965861660732026E-3"/>
                  <c:y val="0.17499100681315571"/>
                </c:manualLayout>
              </c:layout>
              <c:showVal val="1"/>
            </c:dLbl>
            <c:dLbl>
              <c:idx val="2"/>
              <c:layout>
                <c:manualLayout>
                  <c:x val="-1.4166813447496283E-3"/>
                  <c:y val="0.23034750736677495"/>
                </c:manualLayout>
              </c:layout>
              <c:showVal val="1"/>
            </c:dLbl>
            <c:dLbl>
              <c:idx val="3"/>
              <c:layout>
                <c:manualLayout>
                  <c:x val="1.2319550213712569E-2"/>
                  <c:y val="1.5344336299624627E-2"/>
                </c:manualLayout>
              </c:layout>
              <c:showVal val="1"/>
            </c:dLbl>
            <c:dLbl>
              <c:idx val="4"/>
              <c:layout>
                <c:manualLayout>
                  <c:x val="8.1367725630287005E-3"/>
                  <c:y val="3.2927968157905392E-2"/>
                </c:manualLayout>
              </c:layout>
              <c:showVal val="1"/>
            </c:dLbl>
            <c:txPr>
              <a:bodyPr/>
              <a:lstStyle/>
              <a:p>
                <a:pPr>
                  <a:defRPr sz="1798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ЕНВД</c:v>
                </c:pt>
                <c:pt idx="2">
                  <c:v>УСНО</c:v>
                </c:pt>
                <c:pt idx="3">
                  <c:v>НИФЛ</c:v>
                </c:pt>
                <c:pt idx="4">
                  <c:v>Аренда земли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83.6</c:v>
                </c:pt>
                <c:pt idx="1">
                  <c:v>91.1</c:v>
                </c:pt>
                <c:pt idx="2">
                  <c:v>110</c:v>
                </c:pt>
                <c:pt idx="3">
                  <c:v>0.1</c:v>
                </c:pt>
                <c:pt idx="4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решения комиссии -984,9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9589758476278169E-3"/>
                  <c:y val="-5.3718597973482829E-2"/>
                </c:manualLayout>
              </c:layout>
              <c:showVal val="1"/>
            </c:dLbl>
            <c:dLbl>
              <c:idx val="1"/>
              <c:layout>
                <c:manualLayout>
                  <c:x val="1.7666016369027867E-2"/>
                  <c:y val="-6.6510073165828021E-2"/>
                </c:manualLayout>
              </c:layout>
              <c:showVal val="1"/>
            </c:dLbl>
            <c:dLbl>
              <c:idx val="2"/>
              <c:layout>
                <c:manualLayout>
                  <c:x val="1.4814793365665525E-2"/>
                  <c:y val="-6.4062368129914823E-2"/>
                </c:manualLayout>
              </c:layout>
              <c:showVal val="1"/>
            </c:dLbl>
            <c:dLbl>
              <c:idx val="3"/>
              <c:layout>
                <c:manualLayout>
                  <c:x val="2.1502624712291477E-2"/>
                  <c:y val="-3.725739245797649E-2"/>
                </c:manualLayout>
              </c:layout>
              <c:showVal val="1"/>
            </c:dLbl>
            <c:dLbl>
              <c:idx val="4"/>
              <c:layout>
                <c:manualLayout>
                  <c:x val="2.2405338972100383E-2"/>
                  <c:y val="-6.1333409201395905E-2"/>
                </c:manualLayout>
              </c:layout>
              <c:showVal val="1"/>
            </c:dLbl>
            <c:txPr>
              <a:bodyPr/>
              <a:lstStyle/>
              <a:p>
                <a:pPr>
                  <a:defRPr sz="1798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ЕНВД</c:v>
                </c:pt>
                <c:pt idx="2">
                  <c:v>УСНО</c:v>
                </c:pt>
                <c:pt idx="3">
                  <c:v>НИФЛ</c:v>
                </c:pt>
                <c:pt idx="4">
                  <c:v>Аренда земли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83.6</c:v>
                </c:pt>
                <c:pt idx="1">
                  <c:v>77</c:v>
                </c:pt>
                <c:pt idx="2">
                  <c:v>117.4</c:v>
                </c:pt>
                <c:pt idx="3">
                  <c:v>36.1</c:v>
                </c:pt>
                <c:pt idx="4">
                  <c:v>8.8000000000000007</c:v>
                </c:pt>
              </c:numCache>
            </c:numRef>
          </c:val>
        </c:ser>
        <c:shape val="box"/>
        <c:axId val="97004160"/>
        <c:axId val="97030528"/>
        <c:axId val="98547904"/>
      </c:bar3DChart>
      <c:catAx>
        <c:axId val="97004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98" b="1"/>
            </a:pPr>
            <a:endParaRPr lang="ru-RU"/>
          </a:p>
        </c:txPr>
        <c:crossAx val="97030528"/>
        <c:crosses val="autoZero"/>
        <c:auto val="1"/>
        <c:lblAlgn val="ctr"/>
        <c:lblOffset val="100"/>
      </c:catAx>
      <c:valAx>
        <c:axId val="97030528"/>
        <c:scaling>
          <c:orientation val="minMax"/>
        </c:scaling>
        <c:delete val="1"/>
        <c:axPos val="l"/>
        <c:numFmt formatCode="General" sourceLinked="1"/>
        <c:tickLblPos val="none"/>
        <c:crossAx val="97004160"/>
        <c:crosses val="autoZero"/>
        <c:crossBetween val="between"/>
      </c:valAx>
      <c:serAx>
        <c:axId val="98547904"/>
        <c:scaling>
          <c:orientation val="minMax"/>
        </c:scaling>
        <c:delete val="1"/>
        <c:axPos val="b"/>
        <c:tickLblPos val="none"/>
        <c:crossAx val="97030528"/>
        <c:crosses val="autoZero"/>
      </c:serAx>
      <c:spPr>
        <a:noFill/>
        <a:ln w="25374">
          <a:noFill/>
        </a:ln>
      </c:spPr>
    </c:plotArea>
    <c:legend>
      <c:legendPos val="r"/>
      <c:layout>
        <c:manualLayout>
          <c:xMode val="edge"/>
          <c:yMode val="edge"/>
          <c:x val="0.60980969735471313"/>
          <c:y val="4.0196293645112749E-2"/>
          <c:w val="0.3325208552752576"/>
          <c:h val="0.17935067207508162"/>
        </c:manualLayout>
      </c:layout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65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rotY val="359"/>
      <c:perspective val="0"/>
    </c:view3D>
    <c:plotArea>
      <c:layout>
        <c:manualLayout>
          <c:layoutTarget val="inner"/>
          <c:xMode val="edge"/>
          <c:yMode val="edge"/>
          <c:x val="2.0820797858143603E-2"/>
          <c:y val="9.8457687345423706E-2"/>
          <c:w val="0.50822226943318061"/>
          <c:h val="0.75239739561678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spPr>
              <a:solidFill>
                <a:srgbClr val="F9C3DE"/>
              </a:solidFill>
            </c:spPr>
          </c:dPt>
          <c:dPt>
            <c:idx val="1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3"/>
            <c:spPr>
              <a:solidFill>
                <a:srgbClr val="0033CC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dPt>
            <c:idx val="6"/>
            <c:spPr>
              <a:solidFill>
                <a:srgbClr val="FF3399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4.1658871573790057E-2"/>
                  <c:y val="-5.0963441763573793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1.7872093268637097E-2"/>
                  <c:y val="-7.488553315702187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5622162126050183E-2"/>
                  <c:y val="-4.546234660242872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8.6373492449083544E-2"/>
                  <c:y val="0.17728014264956121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1861504261396408E-2"/>
                  <c:y val="4.439316070793282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4.3047500626249825E-2"/>
                  <c:y val="0.10966373623547486"/>
                </c:manualLayout>
              </c:layout>
              <c:tx>
                <c:rich>
                  <a:bodyPr/>
                  <a:lstStyle/>
                  <a:p>
                    <a:endParaRPr lang="ru-RU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  <a:p>
                    <a:r>
                      <a:rPr lang="ru-RU" dirty="0" smtClean="0"/>
                      <a:t>71,3</a:t>
                    </a:r>
                    <a:endParaRPr lang="en-US" dirty="0"/>
                  </a:p>
                </c:rich>
              </c:tx>
              <c:dLblPos val="bestFit"/>
            </c:dLbl>
            <c:dLbl>
              <c:idx val="6"/>
              <c:layout>
                <c:manualLayout>
                  <c:x val="-1.5000036629191539E-2"/>
                  <c:y val="-5.664576359092835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4.0320320639915336E-2"/>
                  <c:y val="-4.1678875605981894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-3.0483797268468289E-2"/>
                  <c:y val="-5.1864602934431923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2.3338918100517282E-2"/>
                  <c:y val="-0.11293250292543056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5.1379274941007913E-2"/>
                  <c:y val="-9.3997316748035797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 </c:v>
                </c:pt>
                <c:pt idx="6">
                  <c:v>Культура</c:v>
                </c:pt>
                <c:pt idx="7">
                  <c:v>Социальная политика </c:v>
                </c:pt>
                <c:pt idx="8">
                  <c:v>Физическая культура и спорт </c:v>
                </c:pt>
                <c:pt idx="9">
                  <c:v>Обслуживание муниципального долга </c:v>
                </c:pt>
                <c:pt idx="10">
                  <c:v>Межбюджетные трансферты бюджетам поселений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11.9</c:v>
                </c:pt>
                <c:pt idx="1">
                  <c:v>0.2</c:v>
                </c:pt>
                <c:pt idx="2" formatCode="0.0">
                  <c:v>0.5</c:v>
                </c:pt>
                <c:pt idx="3">
                  <c:v>33.300000000000004</c:v>
                </c:pt>
                <c:pt idx="4">
                  <c:v>2.2999999999999998</c:v>
                </c:pt>
                <c:pt idx="5">
                  <c:v>34.4</c:v>
                </c:pt>
                <c:pt idx="6">
                  <c:v>7.3</c:v>
                </c:pt>
                <c:pt idx="7" formatCode="0.0">
                  <c:v>6</c:v>
                </c:pt>
                <c:pt idx="8">
                  <c:v>0.1</c:v>
                </c:pt>
                <c:pt idx="9">
                  <c:v>0.30000000000000032</c:v>
                </c:pt>
                <c:pt idx="10">
                  <c:v>3.7</c:v>
                </c:pt>
              </c:numCache>
            </c:numRef>
          </c:val>
        </c:ser>
        <c:dLbls>
          <c:showPercent val="1"/>
        </c:dLbls>
      </c:pie3DChart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0.54665602269741564"/>
          <c:y val="0"/>
          <c:w val="0.45157746620246436"/>
          <c:h val="0.9582393409315942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A0743-7AC6-4212-B4BF-24F045A0D2F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A257E-400B-445D-9808-E0CF152FD369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Georgia" pitchFamily="18" charset="0"/>
              <a:cs typeface="Arial" charset="0"/>
            </a:rPr>
            <a:t>РАСХОДЫ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8BC3412-7BC1-45CE-8C97-78FC6671CF3B}" type="parTrans" cxnId="{6CD20AE3-B50B-418F-A892-096540D9BCC9}">
      <dgm:prSet/>
      <dgm:spPr/>
      <dgm:t>
        <a:bodyPr/>
        <a:lstStyle/>
        <a:p>
          <a:endParaRPr lang="ru-RU"/>
        </a:p>
      </dgm:t>
    </dgm:pt>
    <dgm:pt modelId="{059F1C5D-B6CC-48C3-8FDA-4E891EC4DA55}" type="sibTrans" cxnId="{6CD20AE3-B50B-418F-A892-096540D9BCC9}">
      <dgm:prSet/>
      <dgm:spPr/>
      <dgm:t>
        <a:bodyPr/>
        <a:lstStyle/>
        <a:p>
          <a:endParaRPr lang="ru-RU"/>
        </a:p>
      </dgm:t>
    </dgm:pt>
    <dgm:pt modelId="{5F4E5229-A754-43D3-AB0C-F36E5FD9F20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ECA72B31-215A-4B41-B451-59DF4758B75B}" type="parTrans" cxnId="{F9F2B870-8BAD-406C-B113-BC3AFFEA1B0D}">
      <dgm:prSet/>
      <dgm:spPr/>
      <dgm:t>
        <a:bodyPr/>
        <a:lstStyle/>
        <a:p>
          <a:endParaRPr lang="ru-RU"/>
        </a:p>
      </dgm:t>
    </dgm:pt>
    <dgm:pt modelId="{14F2AAF9-9960-479F-9026-5BD7236EFF1B}" type="sibTrans" cxnId="{F9F2B870-8BAD-406C-B113-BC3AFFEA1B0D}">
      <dgm:prSet/>
      <dgm:spPr/>
      <dgm:t>
        <a:bodyPr/>
        <a:lstStyle/>
        <a:p>
          <a:endParaRPr lang="ru-RU"/>
        </a:p>
      </dgm:t>
    </dgm:pt>
    <dgm:pt modelId="{E8F78675-4429-41D3-9318-516C1FE2774F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5A4B0F8-6845-478C-8E87-E207E5FB2720}" type="parTrans" cxnId="{6EABA505-A458-4FA9-80F9-949594019528}">
      <dgm:prSet/>
      <dgm:spPr/>
      <dgm:t>
        <a:bodyPr/>
        <a:lstStyle/>
        <a:p>
          <a:endParaRPr lang="ru-RU"/>
        </a:p>
      </dgm:t>
    </dgm:pt>
    <dgm:pt modelId="{E89664EE-B011-4F75-803D-18E178A3849C}" type="sibTrans" cxnId="{6EABA505-A458-4FA9-80F9-949594019528}">
      <dgm:prSet/>
      <dgm:spPr/>
      <dgm:t>
        <a:bodyPr/>
        <a:lstStyle/>
        <a:p>
          <a:endParaRPr lang="ru-RU"/>
        </a:p>
      </dgm:t>
    </dgm:pt>
    <dgm:pt modelId="{2F79AA96-EBEB-42F1-9979-6F4692725CAB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BA1EE6A-0A89-4B5C-9DEF-A8546FF77A70}" type="sibTrans" cxnId="{7888EEF5-32F9-4039-8D96-F2E6BF4BD493}">
      <dgm:prSet/>
      <dgm:spPr/>
      <dgm:t>
        <a:bodyPr/>
        <a:lstStyle/>
        <a:p>
          <a:endParaRPr lang="ru-RU"/>
        </a:p>
      </dgm:t>
    </dgm:pt>
    <dgm:pt modelId="{C27F68BC-EB54-4AED-83A8-F1C7A1874CF2}" type="parTrans" cxnId="{7888EEF5-32F9-4039-8D96-F2E6BF4BD493}">
      <dgm:prSet/>
      <dgm:spPr/>
      <dgm:t>
        <a:bodyPr/>
        <a:lstStyle/>
        <a:p>
          <a:endParaRPr lang="ru-RU"/>
        </a:p>
      </dgm:t>
    </dgm:pt>
    <dgm:pt modelId="{5F1D47A6-40BC-4EEF-9475-FCAC4303367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1C227-8E32-4276-BEA3-CB426178C491}" type="sibTrans" cxnId="{7983BAE1-2D2E-4439-9405-6E47EDEEC0BF}">
      <dgm:prSet/>
      <dgm:spPr/>
      <dgm:t>
        <a:bodyPr/>
        <a:lstStyle/>
        <a:p>
          <a:endParaRPr lang="ru-RU"/>
        </a:p>
      </dgm:t>
    </dgm:pt>
    <dgm:pt modelId="{9C509411-7CFF-4D1D-BA34-479201462BEC}" type="parTrans" cxnId="{7983BAE1-2D2E-4439-9405-6E47EDEEC0BF}">
      <dgm:prSet/>
      <dgm:spPr/>
      <dgm:t>
        <a:bodyPr/>
        <a:lstStyle/>
        <a:p>
          <a:endParaRPr lang="ru-RU"/>
        </a:p>
      </dgm:t>
    </dgm:pt>
    <dgm:pt modelId="{2F0A8C0A-1E2D-4539-917B-889D9ED82130}" type="pres">
      <dgm:prSet presAssocID="{600A0743-7AC6-4212-B4BF-24F045A0D2F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0EECB-8E26-4FD6-8150-9290FBDA1B4A}" type="pres">
      <dgm:prSet presAssocID="{600A0743-7AC6-4212-B4BF-24F045A0D2FC}" presName="matrix" presStyleCnt="0"/>
      <dgm:spPr/>
    </dgm:pt>
    <dgm:pt modelId="{E4A2DFDD-7311-4DE0-9046-13309A232A41}" type="pres">
      <dgm:prSet presAssocID="{600A0743-7AC6-4212-B4BF-24F045A0D2FC}" presName="tile1" presStyleLbl="node1" presStyleIdx="0" presStyleCnt="4" custScaleX="109374" custLinFactNeighborX="4687" custLinFactNeighborY="0"/>
      <dgm:spPr/>
      <dgm:t>
        <a:bodyPr/>
        <a:lstStyle/>
        <a:p>
          <a:endParaRPr lang="ru-RU"/>
        </a:p>
      </dgm:t>
    </dgm:pt>
    <dgm:pt modelId="{1CD482D5-9CAA-4732-A01D-F12B1EA4A970}" type="pres">
      <dgm:prSet presAssocID="{600A0743-7AC6-4212-B4BF-24F045A0D2F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D2699-FCD8-449C-8421-6820E51DFDC4}" type="pres">
      <dgm:prSet presAssocID="{600A0743-7AC6-4212-B4BF-24F045A0D2FC}" presName="tile2" presStyleLbl="node1" presStyleIdx="1" presStyleCnt="4" custLinFactNeighborX="-2343" custLinFactNeighborY="0"/>
      <dgm:spPr/>
      <dgm:t>
        <a:bodyPr/>
        <a:lstStyle/>
        <a:p>
          <a:endParaRPr lang="ru-RU"/>
        </a:p>
      </dgm:t>
    </dgm:pt>
    <dgm:pt modelId="{38AA3D1A-46A8-4068-B48D-9F398CF4C5E4}" type="pres">
      <dgm:prSet presAssocID="{600A0743-7AC6-4212-B4BF-24F045A0D2F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0A86C-6F75-4F59-AC08-86E03CF2A691}" type="pres">
      <dgm:prSet presAssocID="{600A0743-7AC6-4212-B4BF-24F045A0D2FC}" presName="tile3" presStyleLbl="node1" presStyleIdx="2" presStyleCnt="4" custLinFactNeighborX="-782" custLinFactNeighborY="0"/>
      <dgm:spPr/>
      <dgm:t>
        <a:bodyPr/>
        <a:lstStyle/>
        <a:p>
          <a:endParaRPr lang="ru-RU"/>
        </a:p>
      </dgm:t>
    </dgm:pt>
    <dgm:pt modelId="{2EF72F9E-4A5B-4B7D-9B27-744DD0B9D12E}" type="pres">
      <dgm:prSet presAssocID="{600A0743-7AC6-4212-B4BF-24F045A0D2F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09A68-1B64-4AE7-883C-95D1660EFBB2}" type="pres">
      <dgm:prSet presAssocID="{600A0743-7AC6-4212-B4BF-24F045A0D2FC}" presName="tile4" presStyleLbl="node1" presStyleIdx="3" presStyleCnt="4" custLinFactNeighborX="-2343"/>
      <dgm:spPr/>
      <dgm:t>
        <a:bodyPr/>
        <a:lstStyle/>
        <a:p>
          <a:endParaRPr lang="ru-RU"/>
        </a:p>
      </dgm:t>
    </dgm:pt>
    <dgm:pt modelId="{526D2597-979C-4894-9197-D5E5A44E34AA}" type="pres">
      <dgm:prSet presAssocID="{600A0743-7AC6-4212-B4BF-24F045A0D2F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BD9F3-49FB-42CF-88D8-E754B839AFD5}" type="pres">
      <dgm:prSet presAssocID="{600A0743-7AC6-4212-B4BF-24F045A0D2FC}" presName="centerTile" presStyleLbl="fgShp" presStyleIdx="0" presStyleCnt="1" custScaleX="188108" custScaleY="109896" custLinFactNeighborX="-782" custLinFactNeighborY="7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EAF9F-65D6-4310-AB31-F35C44203E16}" type="presOf" srcId="{2F79AA96-EBEB-42F1-9979-6F4692725CAB}" destId="{1CD482D5-9CAA-4732-A01D-F12B1EA4A970}" srcOrd="1" destOrd="0" presId="urn:microsoft.com/office/officeart/2005/8/layout/matrix1"/>
    <dgm:cxn modelId="{1F81F6D3-49E8-46AA-95DE-1D7B6CBB3FE7}" type="presOf" srcId="{600A0743-7AC6-4212-B4BF-24F045A0D2FC}" destId="{2F0A8C0A-1E2D-4539-917B-889D9ED82130}" srcOrd="0" destOrd="0" presId="urn:microsoft.com/office/officeart/2005/8/layout/matrix1"/>
    <dgm:cxn modelId="{6CD20AE3-B50B-418F-A892-096540D9BCC9}" srcId="{600A0743-7AC6-4212-B4BF-24F045A0D2FC}" destId="{D3FA257E-400B-445D-9808-E0CF152FD369}" srcOrd="0" destOrd="0" parTransId="{58BC3412-7BC1-45CE-8C97-78FC6671CF3B}" sibTransId="{059F1C5D-B6CC-48C3-8FDA-4E891EC4DA55}"/>
    <dgm:cxn modelId="{7627BEDC-EB8F-4EB6-8935-FF710C2E99EC}" type="presOf" srcId="{E8F78675-4429-41D3-9318-516C1FE2774F}" destId="{2EF72F9E-4A5B-4B7D-9B27-744DD0B9D12E}" srcOrd="1" destOrd="0" presId="urn:microsoft.com/office/officeart/2005/8/layout/matrix1"/>
    <dgm:cxn modelId="{88420169-8A23-4D90-8D54-C8A23C0DE321}" type="presOf" srcId="{5F4E5229-A754-43D3-AB0C-F36E5FD9F209}" destId="{1F9D2699-FCD8-449C-8421-6820E51DFDC4}" srcOrd="0" destOrd="0" presId="urn:microsoft.com/office/officeart/2005/8/layout/matrix1"/>
    <dgm:cxn modelId="{7983BAE1-2D2E-4439-9405-6E47EDEEC0BF}" srcId="{D3FA257E-400B-445D-9808-E0CF152FD369}" destId="{5F1D47A6-40BC-4EEF-9475-FCAC4303367E}" srcOrd="3" destOrd="0" parTransId="{9C509411-7CFF-4D1D-BA34-479201462BEC}" sibTransId="{E121C227-8E32-4276-BEA3-CB426178C491}"/>
    <dgm:cxn modelId="{BC3FE770-73CE-4EC4-84F0-3C2685DCE465}" type="presOf" srcId="{2F79AA96-EBEB-42F1-9979-6F4692725CAB}" destId="{E4A2DFDD-7311-4DE0-9046-13309A232A41}" srcOrd="0" destOrd="0" presId="urn:microsoft.com/office/officeart/2005/8/layout/matrix1"/>
    <dgm:cxn modelId="{C9998F5D-16BE-430E-975A-4888F88A8F29}" type="presOf" srcId="{5F4E5229-A754-43D3-AB0C-F36E5FD9F209}" destId="{38AA3D1A-46A8-4068-B48D-9F398CF4C5E4}" srcOrd="1" destOrd="0" presId="urn:microsoft.com/office/officeart/2005/8/layout/matrix1"/>
    <dgm:cxn modelId="{A7C81CC5-1D38-4A44-8C69-52001DE94E28}" type="presOf" srcId="{5F1D47A6-40BC-4EEF-9475-FCAC4303367E}" destId="{526D2597-979C-4894-9197-D5E5A44E34AA}" srcOrd="1" destOrd="0" presId="urn:microsoft.com/office/officeart/2005/8/layout/matrix1"/>
    <dgm:cxn modelId="{59DF4D2D-AA4E-4365-B683-8012BFD3820C}" type="presOf" srcId="{D3FA257E-400B-445D-9808-E0CF152FD369}" destId="{1ABBD9F3-49FB-42CF-88D8-E754B839AFD5}" srcOrd="0" destOrd="0" presId="urn:microsoft.com/office/officeart/2005/8/layout/matrix1"/>
    <dgm:cxn modelId="{7888EEF5-32F9-4039-8D96-F2E6BF4BD493}" srcId="{D3FA257E-400B-445D-9808-E0CF152FD369}" destId="{2F79AA96-EBEB-42F1-9979-6F4692725CAB}" srcOrd="0" destOrd="0" parTransId="{C27F68BC-EB54-4AED-83A8-F1C7A1874CF2}" sibTransId="{8BA1EE6A-0A89-4B5C-9DEF-A8546FF77A70}"/>
    <dgm:cxn modelId="{6EABA505-A458-4FA9-80F9-949594019528}" srcId="{D3FA257E-400B-445D-9808-E0CF152FD369}" destId="{E8F78675-4429-41D3-9318-516C1FE2774F}" srcOrd="2" destOrd="0" parTransId="{E5A4B0F8-6845-478C-8E87-E207E5FB2720}" sibTransId="{E89664EE-B011-4F75-803D-18E178A3849C}"/>
    <dgm:cxn modelId="{F9F2B870-8BAD-406C-B113-BC3AFFEA1B0D}" srcId="{D3FA257E-400B-445D-9808-E0CF152FD369}" destId="{5F4E5229-A754-43D3-AB0C-F36E5FD9F209}" srcOrd="1" destOrd="0" parTransId="{ECA72B31-215A-4B41-B451-59DF4758B75B}" sibTransId="{14F2AAF9-9960-479F-9026-5BD7236EFF1B}"/>
    <dgm:cxn modelId="{0A8583B9-0397-4037-8783-9B46A93ECE4F}" type="presOf" srcId="{E8F78675-4429-41D3-9318-516C1FE2774F}" destId="{4540A86C-6F75-4F59-AC08-86E03CF2A691}" srcOrd="0" destOrd="0" presId="urn:microsoft.com/office/officeart/2005/8/layout/matrix1"/>
    <dgm:cxn modelId="{321912D2-93B4-4D45-804C-3F39EB1CC502}" type="presOf" srcId="{5F1D47A6-40BC-4EEF-9475-FCAC4303367E}" destId="{89209A68-1B64-4AE7-883C-95D1660EFBB2}" srcOrd="0" destOrd="0" presId="urn:microsoft.com/office/officeart/2005/8/layout/matrix1"/>
    <dgm:cxn modelId="{A282DE5F-C29F-4A8E-A836-090251706387}" type="presParOf" srcId="{2F0A8C0A-1E2D-4539-917B-889D9ED82130}" destId="{11A0EECB-8E26-4FD6-8150-9290FBDA1B4A}" srcOrd="0" destOrd="0" presId="urn:microsoft.com/office/officeart/2005/8/layout/matrix1"/>
    <dgm:cxn modelId="{02EED7A4-EF07-444C-85A1-E682555E7E5B}" type="presParOf" srcId="{11A0EECB-8E26-4FD6-8150-9290FBDA1B4A}" destId="{E4A2DFDD-7311-4DE0-9046-13309A232A41}" srcOrd="0" destOrd="0" presId="urn:microsoft.com/office/officeart/2005/8/layout/matrix1"/>
    <dgm:cxn modelId="{3301DDAF-2218-4966-AE55-E908D68ECF74}" type="presParOf" srcId="{11A0EECB-8E26-4FD6-8150-9290FBDA1B4A}" destId="{1CD482D5-9CAA-4732-A01D-F12B1EA4A970}" srcOrd="1" destOrd="0" presId="urn:microsoft.com/office/officeart/2005/8/layout/matrix1"/>
    <dgm:cxn modelId="{4FBEC90B-D782-4787-ACB1-1B6F2C49B492}" type="presParOf" srcId="{11A0EECB-8E26-4FD6-8150-9290FBDA1B4A}" destId="{1F9D2699-FCD8-449C-8421-6820E51DFDC4}" srcOrd="2" destOrd="0" presId="urn:microsoft.com/office/officeart/2005/8/layout/matrix1"/>
    <dgm:cxn modelId="{EEA56A23-D2CD-4D64-9888-884AAFF0DCCA}" type="presParOf" srcId="{11A0EECB-8E26-4FD6-8150-9290FBDA1B4A}" destId="{38AA3D1A-46A8-4068-B48D-9F398CF4C5E4}" srcOrd="3" destOrd="0" presId="urn:microsoft.com/office/officeart/2005/8/layout/matrix1"/>
    <dgm:cxn modelId="{97015BA4-359C-4180-B7DE-C905D6582109}" type="presParOf" srcId="{11A0EECB-8E26-4FD6-8150-9290FBDA1B4A}" destId="{4540A86C-6F75-4F59-AC08-86E03CF2A691}" srcOrd="4" destOrd="0" presId="urn:microsoft.com/office/officeart/2005/8/layout/matrix1"/>
    <dgm:cxn modelId="{F184B324-48CB-45FD-9190-42383BEB85C2}" type="presParOf" srcId="{11A0EECB-8E26-4FD6-8150-9290FBDA1B4A}" destId="{2EF72F9E-4A5B-4B7D-9B27-744DD0B9D12E}" srcOrd="5" destOrd="0" presId="urn:microsoft.com/office/officeart/2005/8/layout/matrix1"/>
    <dgm:cxn modelId="{B780E870-7B46-4ADF-92CD-6FA27019A52D}" type="presParOf" srcId="{11A0EECB-8E26-4FD6-8150-9290FBDA1B4A}" destId="{89209A68-1B64-4AE7-883C-95D1660EFBB2}" srcOrd="6" destOrd="0" presId="urn:microsoft.com/office/officeart/2005/8/layout/matrix1"/>
    <dgm:cxn modelId="{F366252C-0E0F-44DD-8B22-046E5A911958}" type="presParOf" srcId="{11A0EECB-8E26-4FD6-8150-9290FBDA1B4A}" destId="{526D2597-979C-4894-9197-D5E5A44E34AA}" srcOrd="7" destOrd="0" presId="urn:microsoft.com/office/officeart/2005/8/layout/matrix1"/>
    <dgm:cxn modelId="{140E8399-A4A6-4C97-856C-824966793A03}" type="presParOf" srcId="{2F0A8C0A-1E2D-4539-917B-889D9ED82130}" destId="{1ABBD9F3-49FB-42CF-88D8-E754B839AFD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C1511-F217-4EB7-B504-C9EA0AA902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A7126-EEF7-4DF4-A0D3-4B674ACF9352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2200" b="1" dirty="0" smtClean="0">
              <a:solidFill>
                <a:srgbClr val="7030A0"/>
              </a:solidFill>
            </a:rPr>
            <a:t>МУП</a:t>
          </a:r>
        </a:p>
        <a:p>
          <a:r>
            <a:rPr lang="ru-RU" sz="2200" b="1" dirty="0" smtClean="0">
              <a:solidFill>
                <a:srgbClr val="7030A0"/>
              </a:solidFill>
            </a:rPr>
            <a:t> «Лебяжская автоколонна»</a:t>
          </a:r>
          <a:endParaRPr lang="ru-RU" sz="2200" b="1" dirty="0">
            <a:solidFill>
              <a:srgbClr val="7030A0"/>
            </a:solidFill>
          </a:endParaRPr>
        </a:p>
      </dgm:t>
    </dgm:pt>
    <dgm:pt modelId="{3999DFDE-2DB3-4F9F-9995-F9FBF205A74A}" type="parTrans" cxnId="{D6DC972D-8FDF-4E4E-A506-85560A6D9042}">
      <dgm:prSet/>
      <dgm:spPr/>
      <dgm:t>
        <a:bodyPr/>
        <a:lstStyle/>
        <a:p>
          <a:endParaRPr lang="ru-RU"/>
        </a:p>
      </dgm:t>
    </dgm:pt>
    <dgm:pt modelId="{3AF8DDF8-C440-4197-A8BD-FE783CFB3525}" type="sibTrans" cxnId="{D6DC972D-8FDF-4E4E-A506-85560A6D9042}">
      <dgm:prSet/>
      <dgm:spPr/>
      <dgm:t>
        <a:bodyPr/>
        <a:lstStyle/>
        <a:p>
          <a:endParaRPr lang="ru-RU"/>
        </a:p>
      </dgm:t>
    </dgm:pt>
    <dgm:pt modelId="{54500EE4-7C40-4F0A-AC9A-094243EA3F3A}">
      <dgm:prSet phldrT="[Текст]" custT="1"/>
      <dgm:spPr>
        <a:solidFill>
          <a:srgbClr val="FF9999"/>
        </a:solidFill>
      </dgm:spPr>
      <dgm:t>
        <a:bodyPr/>
        <a:lstStyle/>
        <a:p>
          <a:endParaRPr lang="ru-RU" sz="2200" b="1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1.Субсидия </a:t>
          </a:r>
        </a:p>
        <a:p>
          <a:r>
            <a: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возмещение затрат в связи с оказанием услуг по перевозке пассажиров- 700,0 тыс.руб</a:t>
          </a:r>
          <a:r>
            <a:rPr lang="ru-RU" sz="2000" dirty="0" smtClean="0">
              <a:solidFill>
                <a:srgbClr val="7030A0"/>
              </a:solidFill>
            </a:rPr>
            <a:t>.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Перевезено пассажиров в 2016 году  -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28 600 человек, 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т.ч. по внутримуниципальным маршрутам   -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14 400 человек , 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междугородним –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14 200 человек </a:t>
          </a:r>
          <a:endParaRPr lang="ru-RU" sz="2000" b="1" dirty="0" smtClean="0">
            <a:solidFill>
              <a:schemeClr val="bg1"/>
            </a:solidFill>
          </a:endParaRPr>
        </a:p>
        <a:p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ACA9086F-A416-404F-BC8B-D8F5D157EEA4}" type="parTrans" cxnId="{F90720D3-4437-4F02-A067-5A753EA2178D}">
      <dgm:prSet/>
      <dgm:spPr/>
      <dgm:t>
        <a:bodyPr/>
        <a:lstStyle/>
        <a:p>
          <a:endParaRPr lang="ru-RU"/>
        </a:p>
      </dgm:t>
    </dgm:pt>
    <dgm:pt modelId="{0083E6AD-600C-4CCD-BE95-39ED4BB180F2}" type="sibTrans" cxnId="{F90720D3-4437-4F02-A067-5A753EA2178D}">
      <dgm:prSet/>
      <dgm:spPr/>
      <dgm:t>
        <a:bodyPr/>
        <a:lstStyle/>
        <a:p>
          <a:endParaRPr lang="ru-RU"/>
        </a:p>
      </dgm:t>
    </dgm:pt>
    <dgm:pt modelId="{BEA639D9-02C4-4730-9E33-4CB598EE2E54}">
      <dgm:prSet phldrT="[Текст]" custT="1"/>
      <dgm:spPr>
        <a:solidFill>
          <a:srgbClr val="FF99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2. Субсидия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приобретение объектов недвижимого имущества в муниципальную собственность 450,0 тыс.руб.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Приобретено здание гаража</a:t>
          </a:r>
          <a:endParaRPr lang="ru-RU" sz="2000" b="1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6F4B47-A195-4976-A17F-2BE3263700CE}" type="parTrans" cxnId="{7486BAB9-D31F-43AD-9692-2767ACC375EB}">
      <dgm:prSet/>
      <dgm:spPr/>
      <dgm:t>
        <a:bodyPr/>
        <a:lstStyle/>
        <a:p>
          <a:endParaRPr lang="ru-RU"/>
        </a:p>
      </dgm:t>
    </dgm:pt>
    <dgm:pt modelId="{9C8566F9-74C2-4D38-97D0-F6F8C2494679}" type="sibTrans" cxnId="{7486BAB9-D31F-43AD-9692-2767ACC375EB}">
      <dgm:prSet/>
      <dgm:spPr/>
      <dgm:t>
        <a:bodyPr/>
        <a:lstStyle/>
        <a:p>
          <a:endParaRPr lang="ru-RU"/>
        </a:p>
      </dgm:t>
    </dgm:pt>
    <dgm:pt modelId="{77ED7B83-9BE3-480E-9AA6-3C3A5E4F5855}" type="pres">
      <dgm:prSet presAssocID="{988C1511-F217-4EB7-B504-C9EA0AA902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A49A7-1755-4311-B400-2C5F9E6D02AA}" type="pres">
      <dgm:prSet presAssocID="{BF9A7126-EEF7-4DF4-A0D3-4B674ACF9352}" presName="node" presStyleLbl="node1" presStyleIdx="0" presStyleCnt="3" custScaleX="102336" custScaleY="255642" custLinFactNeighborX="-24909" custLinFactNeighborY="-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138F9-EC11-4878-B435-B42192E2DED7}" type="pres">
      <dgm:prSet presAssocID="{3AF8DDF8-C440-4197-A8BD-FE783CFB3525}" presName="sibTrans" presStyleCnt="0"/>
      <dgm:spPr/>
    </dgm:pt>
    <dgm:pt modelId="{B5E5FE9A-F467-450C-BE6B-DB39F8E65865}" type="pres">
      <dgm:prSet presAssocID="{54500EE4-7C40-4F0A-AC9A-094243EA3F3A}" presName="node" presStyleLbl="node1" presStyleIdx="1" presStyleCnt="3" custScaleX="140420" custScaleY="417636" custLinFactNeighborX="-1999" custLinFactNeighborY="-1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4274D-299E-4D72-9559-8588E9614F6B}" type="pres">
      <dgm:prSet presAssocID="{0083E6AD-600C-4CCD-BE95-39ED4BB180F2}" presName="sibTrans" presStyleCnt="0"/>
      <dgm:spPr/>
    </dgm:pt>
    <dgm:pt modelId="{34529D6A-6371-4011-AD7C-56150EFB250C}" type="pres">
      <dgm:prSet presAssocID="{BEA639D9-02C4-4730-9E33-4CB598EE2E54}" presName="node" presStyleLbl="node1" presStyleIdx="2" presStyleCnt="3" custScaleX="119708" custScaleY="418429" custLinFactNeighborX="6059" custLinFactNeighborY="-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51AAD-0A80-4F06-9BBB-1432FD617C2C}" type="presOf" srcId="{BF9A7126-EEF7-4DF4-A0D3-4B674ACF9352}" destId="{809A49A7-1755-4311-B400-2C5F9E6D02AA}" srcOrd="0" destOrd="0" presId="urn:microsoft.com/office/officeart/2005/8/layout/default"/>
    <dgm:cxn modelId="{A6226CE7-FC02-4F0D-9363-1AB27624EE8D}" type="presOf" srcId="{BEA639D9-02C4-4730-9E33-4CB598EE2E54}" destId="{34529D6A-6371-4011-AD7C-56150EFB250C}" srcOrd="0" destOrd="0" presId="urn:microsoft.com/office/officeart/2005/8/layout/default"/>
    <dgm:cxn modelId="{F90720D3-4437-4F02-A067-5A753EA2178D}" srcId="{988C1511-F217-4EB7-B504-C9EA0AA9028D}" destId="{54500EE4-7C40-4F0A-AC9A-094243EA3F3A}" srcOrd="1" destOrd="0" parTransId="{ACA9086F-A416-404F-BC8B-D8F5D157EEA4}" sibTransId="{0083E6AD-600C-4CCD-BE95-39ED4BB180F2}"/>
    <dgm:cxn modelId="{1BE20F7D-02D8-4043-A09D-517684305A37}" type="presOf" srcId="{988C1511-F217-4EB7-B504-C9EA0AA9028D}" destId="{77ED7B83-9BE3-480E-9AA6-3C3A5E4F5855}" srcOrd="0" destOrd="0" presId="urn:microsoft.com/office/officeart/2005/8/layout/default"/>
    <dgm:cxn modelId="{9576EB30-84F5-47DF-A8E8-EAF15DE02646}" type="presOf" srcId="{54500EE4-7C40-4F0A-AC9A-094243EA3F3A}" destId="{B5E5FE9A-F467-450C-BE6B-DB39F8E65865}" srcOrd="0" destOrd="0" presId="urn:microsoft.com/office/officeart/2005/8/layout/default"/>
    <dgm:cxn modelId="{7486BAB9-D31F-43AD-9692-2767ACC375EB}" srcId="{988C1511-F217-4EB7-B504-C9EA0AA9028D}" destId="{BEA639D9-02C4-4730-9E33-4CB598EE2E54}" srcOrd="2" destOrd="0" parTransId="{086F4B47-A195-4976-A17F-2BE3263700CE}" sibTransId="{9C8566F9-74C2-4D38-97D0-F6F8C2494679}"/>
    <dgm:cxn modelId="{D6DC972D-8FDF-4E4E-A506-85560A6D9042}" srcId="{988C1511-F217-4EB7-B504-C9EA0AA9028D}" destId="{BF9A7126-EEF7-4DF4-A0D3-4B674ACF9352}" srcOrd="0" destOrd="0" parTransId="{3999DFDE-2DB3-4F9F-9995-F9FBF205A74A}" sibTransId="{3AF8DDF8-C440-4197-A8BD-FE783CFB3525}"/>
    <dgm:cxn modelId="{EAD50597-67DC-445D-8EB1-9928E842D284}" type="presParOf" srcId="{77ED7B83-9BE3-480E-9AA6-3C3A5E4F5855}" destId="{809A49A7-1755-4311-B400-2C5F9E6D02AA}" srcOrd="0" destOrd="0" presId="urn:microsoft.com/office/officeart/2005/8/layout/default"/>
    <dgm:cxn modelId="{CF7C85B2-61CF-4BE7-91A1-D1BD1A9F207B}" type="presParOf" srcId="{77ED7B83-9BE3-480E-9AA6-3C3A5E4F5855}" destId="{DA3138F9-EC11-4878-B435-B42192E2DED7}" srcOrd="1" destOrd="0" presId="urn:microsoft.com/office/officeart/2005/8/layout/default"/>
    <dgm:cxn modelId="{7436550F-E18E-4EAD-B449-FF13383F3532}" type="presParOf" srcId="{77ED7B83-9BE3-480E-9AA6-3C3A5E4F5855}" destId="{B5E5FE9A-F467-450C-BE6B-DB39F8E65865}" srcOrd="2" destOrd="0" presId="urn:microsoft.com/office/officeart/2005/8/layout/default"/>
    <dgm:cxn modelId="{3BB5648E-0548-451F-89E3-97DF4C2663A5}" type="presParOf" srcId="{77ED7B83-9BE3-480E-9AA6-3C3A5E4F5855}" destId="{0CB4274D-299E-4D72-9559-8588E9614F6B}" srcOrd="3" destOrd="0" presId="urn:microsoft.com/office/officeart/2005/8/layout/default"/>
    <dgm:cxn modelId="{821CE8DE-687F-4E7B-A57F-AA0EF9C0E2FC}" type="presParOf" srcId="{77ED7B83-9BE3-480E-9AA6-3C3A5E4F5855}" destId="{34529D6A-6371-4011-AD7C-56150EFB250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04D21-F4A2-426E-B15F-7CC5D5294E6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46D8AA-2755-49AC-822A-B8F0FF35FCB0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ООО «Вятское поле»</a:t>
          </a:r>
          <a:endParaRPr lang="ru-RU" sz="2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59AE9E-3FDD-4A4D-AB7F-14046A240C04}" type="parTrans" cxnId="{9A04D14A-78D2-4098-8BAC-9A18F2A33D35}">
      <dgm:prSet/>
      <dgm:spPr/>
      <dgm:t>
        <a:bodyPr/>
        <a:lstStyle/>
        <a:p>
          <a:endParaRPr lang="ru-RU"/>
        </a:p>
      </dgm:t>
    </dgm:pt>
    <dgm:pt modelId="{3ED606A9-DDF4-4BE9-B454-B6D49D75D7FF}" type="sibTrans" cxnId="{9A04D14A-78D2-4098-8BAC-9A18F2A33D35}">
      <dgm:prSet/>
      <dgm:spPr/>
      <dgm:t>
        <a:bodyPr/>
        <a:lstStyle/>
        <a:p>
          <a:endParaRPr lang="ru-RU"/>
        </a:p>
      </dgm:t>
    </dgm:pt>
    <dgm:pt modelId="{BAD92192-67FB-48D1-8456-BB80F284692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Выделение земельных участков из земель сельхоз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назначения в счет невостре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бованных земельных долей, от права собственности граждане отказались 118,1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900" dirty="0" smtClean="0">
              <a:solidFill>
                <a:schemeClr val="bg1"/>
              </a:solidFill>
            </a:rPr>
            <a:t>.</a:t>
          </a:r>
          <a:endParaRPr lang="ru-RU" sz="1900" dirty="0">
            <a:solidFill>
              <a:schemeClr val="bg1"/>
            </a:solidFill>
          </a:endParaRPr>
        </a:p>
      </dgm:t>
    </dgm:pt>
    <dgm:pt modelId="{01F12A9C-5882-4871-9D06-D2559E2A7BB5}" type="parTrans" cxnId="{33D9AA94-2C58-417E-A3F9-28355DB9DB16}">
      <dgm:prSet/>
      <dgm:spPr/>
      <dgm:t>
        <a:bodyPr/>
        <a:lstStyle/>
        <a:p>
          <a:endParaRPr lang="ru-RU"/>
        </a:p>
      </dgm:t>
    </dgm:pt>
    <dgm:pt modelId="{598854FC-0F59-4DD6-9F65-AAE066AA27D3}" type="sibTrans" cxnId="{33D9AA94-2C58-417E-A3F9-28355DB9DB16}">
      <dgm:prSet/>
      <dgm:spPr/>
      <dgm:t>
        <a:bodyPr/>
        <a:lstStyle/>
        <a:p>
          <a:endParaRPr lang="ru-RU"/>
        </a:p>
      </dgm:t>
    </dgm:pt>
    <dgm:pt modelId="{16F874E1-5E48-4C33-9A2F-182245B39FC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собственности сельских поселений в 2016 году перешло 3820 га.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бывших колхоза «Колос»,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колхоза им. Свердлова,   СПК  «Кокоревский»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36B9B6-2C7C-4F1D-B825-7D9EFC495147}" type="parTrans" cxnId="{9AA06995-B92B-44E5-A37D-9025E0E2323E}">
      <dgm:prSet/>
      <dgm:spPr/>
      <dgm:t>
        <a:bodyPr/>
        <a:lstStyle/>
        <a:p>
          <a:endParaRPr lang="ru-RU"/>
        </a:p>
      </dgm:t>
    </dgm:pt>
    <dgm:pt modelId="{F9001FF9-82A6-4BD4-9EA2-4ABD35A802A0}" type="sibTrans" cxnId="{9AA06995-B92B-44E5-A37D-9025E0E2323E}">
      <dgm:prSet/>
      <dgm:spPr/>
      <dgm:t>
        <a:bodyPr/>
        <a:lstStyle/>
        <a:p>
          <a:endParaRPr lang="ru-RU"/>
        </a:p>
      </dgm:t>
    </dgm:pt>
    <dgm:pt modelId="{43086C46-2502-4B6B-8033-A1227662A54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Проведена</a:t>
          </a:r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 оплата оформления земель бывшего СПК «Лебяжский», выполнение </a:t>
          </a:r>
        </a:p>
        <a:p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2-го этапа признания права собственности Михеевского поселения на земельные доли через суд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F37244A-FBE7-413C-8003-E4600E78A62B}" type="parTrans" cxnId="{65887425-8369-4A75-8589-FE763A4271C2}">
      <dgm:prSet/>
      <dgm:spPr/>
      <dgm:t>
        <a:bodyPr/>
        <a:lstStyle/>
        <a:p>
          <a:endParaRPr lang="ru-RU"/>
        </a:p>
      </dgm:t>
    </dgm:pt>
    <dgm:pt modelId="{5A732DFF-4009-4132-AAE0-74E081DF64D7}" type="sibTrans" cxnId="{65887425-8369-4A75-8589-FE763A4271C2}">
      <dgm:prSet/>
      <dgm:spPr/>
      <dgm:t>
        <a:bodyPr/>
        <a:lstStyle/>
        <a:p>
          <a:endParaRPr lang="ru-RU"/>
        </a:p>
      </dgm:t>
    </dgm:pt>
    <dgm:pt modelId="{F1AF9078-1AB6-4071-AC77-8F8E5714C62F}" type="pres">
      <dgm:prSet presAssocID="{CEE04D21-F4A2-426E-B15F-7CC5D5294E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43CAA-5FA6-4F8A-8FF3-CDA09E0C6F09}" type="pres">
      <dgm:prSet presAssocID="{8B46D8AA-2755-49AC-822A-B8F0FF35FCB0}" presName="node" presStyleLbl="node1" presStyleIdx="0" presStyleCnt="4" custScaleX="33786" custScaleY="8225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890B35D-9419-430F-AFFB-CDDC24C22234}" type="pres">
      <dgm:prSet presAssocID="{3ED606A9-DDF4-4BE9-B454-B6D49D75D7FF}" presName="sibTrans" presStyleCnt="0"/>
      <dgm:spPr/>
    </dgm:pt>
    <dgm:pt modelId="{501C4662-5634-4C31-9553-8FF5CD1D97F9}" type="pres">
      <dgm:prSet presAssocID="{BAD92192-67FB-48D1-8456-BB80F2846927}" presName="node" presStyleLbl="node1" presStyleIdx="1" presStyleCnt="4" custScaleX="39828" custScaleY="92979" custLinFactNeighborX="-779" custLinFactNeighborY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E36FC1-9795-4544-906F-94018F83C1D5}" type="pres">
      <dgm:prSet presAssocID="{598854FC-0F59-4DD6-9F65-AAE066AA27D3}" presName="sibTrans" presStyleCnt="0"/>
      <dgm:spPr/>
    </dgm:pt>
    <dgm:pt modelId="{08641F44-3116-48D1-A05D-0CBCE3194BFD}" type="pres">
      <dgm:prSet presAssocID="{43086C46-2502-4B6B-8033-A1227662A54E}" presName="node" presStyleLbl="node1" presStyleIdx="2" presStyleCnt="4" custScaleX="41676" custScaleY="907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38F23CC-DF84-4DD1-930E-16368E46ECB4}" type="pres">
      <dgm:prSet presAssocID="{5A732DFF-4009-4132-AAE0-74E081DF64D7}" presName="sibTrans" presStyleCnt="0"/>
      <dgm:spPr/>
    </dgm:pt>
    <dgm:pt modelId="{55AD1C24-8C82-4C68-8809-BD364FA5A827}" type="pres">
      <dgm:prSet presAssocID="{16F874E1-5E48-4C33-9A2F-182245B39FC4}" presName="node" presStyleLbl="node1" presStyleIdx="3" presStyleCnt="4" custAng="0" custScaleX="42401" custScaleY="876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A6D03A9-A57F-4BEC-9608-53A453E83CD3}" type="presOf" srcId="{43086C46-2502-4B6B-8033-A1227662A54E}" destId="{08641F44-3116-48D1-A05D-0CBCE3194BFD}" srcOrd="0" destOrd="0" presId="urn:microsoft.com/office/officeart/2005/8/layout/hList6"/>
    <dgm:cxn modelId="{62E1DAC7-E739-4068-88D6-BB64E6F25CB3}" type="presOf" srcId="{CEE04D21-F4A2-426E-B15F-7CC5D5294E60}" destId="{F1AF9078-1AB6-4071-AC77-8F8E5714C62F}" srcOrd="0" destOrd="0" presId="urn:microsoft.com/office/officeart/2005/8/layout/hList6"/>
    <dgm:cxn modelId="{4E81B7C2-7C91-4214-82EC-CE2DED774F47}" type="presOf" srcId="{16F874E1-5E48-4C33-9A2F-182245B39FC4}" destId="{55AD1C24-8C82-4C68-8809-BD364FA5A827}" srcOrd="0" destOrd="0" presId="urn:microsoft.com/office/officeart/2005/8/layout/hList6"/>
    <dgm:cxn modelId="{33D9AA94-2C58-417E-A3F9-28355DB9DB16}" srcId="{CEE04D21-F4A2-426E-B15F-7CC5D5294E60}" destId="{BAD92192-67FB-48D1-8456-BB80F2846927}" srcOrd="1" destOrd="0" parTransId="{01F12A9C-5882-4871-9D06-D2559E2A7BB5}" sibTransId="{598854FC-0F59-4DD6-9F65-AAE066AA27D3}"/>
    <dgm:cxn modelId="{D5119F00-5DFE-470E-94D2-51236C9116F5}" type="presOf" srcId="{BAD92192-67FB-48D1-8456-BB80F2846927}" destId="{501C4662-5634-4C31-9553-8FF5CD1D97F9}" srcOrd="0" destOrd="0" presId="urn:microsoft.com/office/officeart/2005/8/layout/hList6"/>
    <dgm:cxn modelId="{65887425-8369-4A75-8589-FE763A4271C2}" srcId="{CEE04D21-F4A2-426E-B15F-7CC5D5294E60}" destId="{43086C46-2502-4B6B-8033-A1227662A54E}" srcOrd="2" destOrd="0" parTransId="{5F37244A-FBE7-413C-8003-E4600E78A62B}" sibTransId="{5A732DFF-4009-4132-AAE0-74E081DF64D7}"/>
    <dgm:cxn modelId="{9AA06995-B92B-44E5-A37D-9025E0E2323E}" srcId="{CEE04D21-F4A2-426E-B15F-7CC5D5294E60}" destId="{16F874E1-5E48-4C33-9A2F-182245B39FC4}" srcOrd="3" destOrd="0" parTransId="{B236B9B6-2C7C-4F1D-B825-7D9EFC495147}" sibTransId="{F9001FF9-82A6-4BD4-9EA2-4ABD35A802A0}"/>
    <dgm:cxn modelId="{7243DC89-6A15-4A8D-982E-B574E8637CAF}" type="presOf" srcId="{8B46D8AA-2755-49AC-822A-B8F0FF35FCB0}" destId="{AE443CAA-5FA6-4F8A-8FF3-CDA09E0C6F09}" srcOrd="0" destOrd="0" presId="urn:microsoft.com/office/officeart/2005/8/layout/hList6"/>
    <dgm:cxn modelId="{9A04D14A-78D2-4098-8BAC-9A18F2A33D35}" srcId="{CEE04D21-F4A2-426E-B15F-7CC5D5294E60}" destId="{8B46D8AA-2755-49AC-822A-B8F0FF35FCB0}" srcOrd="0" destOrd="0" parTransId="{2659AE9E-3FDD-4A4D-AB7F-14046A240C04}" sibTransId="{3ED606A9-DDF4-4BE9-B454-B6D49D75D7FF}"/>
    <dgm:cxn modelId="{87B29C24-B390-471A-AAF4-BB4724E2E315}" type="presParOf" srcId="{F1AF9078-1AB6-4071-AC77-8F8E5714C62F}" destId="{AE443CAA-5FA6-4F8A-8FF3-CDA09E0C6F09}" srcOrd="0" destOrd="0" presId="urn:microsoft.com/office/officeart/2005/8/layout/hList6"/>
    <dgm:cxn modelId="{FF855032-79AC-47DF-ACA6-16FD1C93C114}" type="presParOf" srcId="{F1AF9078-1AB6-4071-AC77-8F8E5714C62F}" destId="{D890B35D-9419-430F-AFFB-CDDC24C22234}" srcOrd="1" destOrd="0" presId="urn:microsoft.com/office/officeart/2005/8/layout/hList6"/>
    <dgm:cxn modelId="{DA7C7054-E722-46C9-A071-148F367DCE80}" type="presParOf" srcId="{F1AF9078-1AB6-4071-AC77-8F8E5714C62F}" destId="{501C4662-5634-4C31-9553-8FF5CD1D97F9}" srcOrd="2" destOrd="0" presId="urn:microsoft.com/office/officeart/2005/8/layout/hList6"/>
    <dgm:cxn modelId="{B197DB9D-2689-4465-AD8A-31B5CE78DB9D}" type="presParOf" srcId="{F1AF9078-1AB6-4071-AC77-8F8E5714C62F}" destId="{BAE36FC1-9795-4544-906F-94018F83C1D5}" srcOrd="3" destOrd="0" presId="urn:microsoft.com/office/officeart/2005/8/layout/hList6"/>
    <dgm:cxn modelId="{3E28F00D-422B-46BD-9360-C7A637992FD5}" type="presParOf" srcId="{F1AF9078-1AB6-4071-AC77-8F8E5714C62F}" destId="{08641F44-3116-48D1-A05D-0CBCE3194BFD}" srcOrd="4" destOrd="0" presId="urn:microsoft.com/office/officeart/2005/8/layout/hList6"/>
    <dgm:cxn modelId="{7C353835-DE8C-4850-A1C5-A6A20E8E560E}" type="presParOf" srcId="{F1AF9078-1AB6-4071-AC77-8F8E5714C62F}" destId="{038F23CC-DF84-4DD1-930E-16368E46ECB4}" srcOrd="5" destOrd="0" presId="urn:microsoft.com/office/officeart/2005/8/layout/hList6"/>
    <dgm:cxn modelId="{68D8FDEC-B54F-44C7-A530-44351194324D}" type="presParOf" srcId="{F1AF9078-1AB6-4071-AC77-8F8E5714C62F}" destId="{55AD1C24-8C82-4C68-8809-BD364FA5A82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DF56D1-260E-481F-8B88-B7A966224C39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C8279-0713-447D-8784-C5215ECBC095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56,8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CA49F6-9396-44C7-BFC9-20C394355E3B}" type="parTrans" cxnId="{FA07B58D-0425-4B67-9554-BAADF92F102A}">
      <dgm:prSet/>
      <dgm:spPr/>
      <dgm:t>
        <a:bodyPr/>
        <a:lstStyle/>
        <a:p>
          <a:endParaRPr lang="ru-RU"/>
        </a:p>
      </dgm:t>
    </dgm:pt>
    <dgm:pt modelId="{AE3143BD-1AB6-4954-AC29-1E926AD4ACD4}" type="sibTrans" cxnId="{FA07B58D-0425-4B67-9554-BAADF92F102A}">
      <dgm:prSet/>
      <dgm:spPr/>
      <dgm:t>
        <a:bodyPr/>
        <a:lstStyle/>
        <a:p>
          <a:endParaRPr lang="ru-RU"/>
        </a:p>
      </dgm:t>
    </dgm:pt>
    <dgm:pt modelId="{A2972344-7B29-4FB6-9A70-2D26A053DF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11A715"/>
              </a:solidFill>
              <a:latin typeface="Arial" pitchFamily="34" charset="0"/>
              <a:cs typeface="Arial" pitchFamily="34" charset="0"/>
            </a:rPr>
            <a:t>Ветошкинское</a:t>
          </a:r>
          <a:endParaRPr lang="ru-RU" sz="1500" b="1" dirty="0">
            <a:solidFill>
              <a:srgbClr val="11A715"/>
            </a:solidFill>
          </a:endParaRPr>
        </a:p>
      </dgm:t>
    </dgm:pt>
    <dgm:pt modelId="{0DBBF701-C754-40EB-81D2-655487B00F56}" type="parTrans" cxnId="{A5C8DF1A-8F39-4A8A-A6EA-D7B44F96B8B2}">
      <dgm:prSet/>
      <dgm:spPr/>
      <dgm:t>
        <a:bodyPr/>
        <a:lstStyle/>
        <a:p>
          <a:endParaRPr lang="ru-RU"/>
        </a:p>
      </dgm:t>
    </dgm:pt>
    <dgm:pt modelId="{DE82A972-5345-418E-950B-A8E1A6E27EE4}" type="sibTrans" cxnId="{A5C8DF1A-8F39-4A8A-A6EA-D7B44F96B8B2}">
      <dgm:prSet/>
      <dgm:spPr/>
      <dgm:t>
        <a:bodyPr/>
        <a:lstStyle/>
        <a:p>
          <a:endParaRPr lang="ru-RU"/>
        </a:p>
      </dgm:t>
    </dgm:pt>
    <dgm:pt modelId="{F640A38D-7DF8-4181-B039-BAC73309AD5B}">
      <dgm:prSet phldrT="[Текст]" custT="1"/>
      <dgm:spPr>
        <a:solidFill>
          <a:srgbClr val="00B0F0"/>
        </a:solidFill>
      </dgm:spPr>
      <dgm:t>
        <a:bodyPr/>
        <a:lstStyle/>
        <a:p>
          <a:pPr algn="r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142,1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794748-AD45-4AB4-8B34-DB336B744C78}" type="parTrans" cxnId="{B36EB876-2482-48D4-AD6C-918AA6838DEA}">
      <dgm:prSet/>
      <dgm:spPr/>
      <dgm:t>
        <a:bodyPr/>
        <a:lstStyle/>
        <a:p>
          <a:endParaRPr lang="ru-RU"/>
        </a:p>
      </dgm:t>
    </dgm:pt>
    <dgm:pt modelId="{96D8210A-9592-4DF3-B89C-E564A4890728}" type="sibTrans" cxnId="{B36EB876-2482-48D4-AD6C-918AA6838DEA}">
      <dgm:prSet/>
      <dgm:spPr/>
      <dgm:t>
        <a:bodyPr/>
        <a:lstStyle/>
        <a:p>
          <a:endParaRPr lang="ru-RU"/>
        </a:p>
      </dgm:t>
    </dgm:pt>
    <dgm:pt modelId="{38BE944E-C901-4061-B123-5DE8B0257C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Лажское</a:t>
          </a:r>
          <a:endParaRPr lang="ru-RU" sz="2000" b="1" dirty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</dgm:t>
    </dgm:pt>
    <dgm:pt modelId="{142C486B-9D0A-407C-BDF5-7B42BED62CC9}" type="parTrans" cxnId="{4029E6BF-1E55-4D73-82BE-B92E45004881}">
      <dgm:prSet/>
      <dgm:spPr/>
      <dgm:t>
        <a:bodyPr/>
        <a:lstStyle/>
        <a:p>
          <a:endParaRPr lang="ru-RU"/>
        </a:p>
      </dgm:t>
    </dgm:pt>
    <dgm:pt modelId="{BA5A1FDC-955D-450C-A920-5CED915B4B14}" type="sibTrans" cxnId="{4029E6BF-1E55-4D73-82BE-B92E45004881}">
      <dgm:prSet/>
      <dgm:spPr/>
      <dgm:t>
        <a:bodyPr/>
        <a:lstStyle/>
        <a:p>
          <a:endParaRPr lang="ru-RU"/>
        </a:p>
      </dgm:t>
    </dgm:pt>
    <dgm:pt modelId="{ADE4E03F-9B09-4FB8-8249-BD44D128599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Лебяжское</a:t>
          </a:r>
          <a:endParaRPr lang="ru-RU" sz="1300" b="1" dirty="0">
            <a:solidFill>
              <a:srgbClr val="FFC000"/>
            </a:solidFill>
          </a:endParaRPr>
        </a:p>
      </dgm:t>
    </dgm:pt>
    <dgm:pt modelId="{78D8130D-F1EF-4604-BBB1-4CD778FCDC71}" type="parTrans" cxnId="{C1C3F431-5C4D-4BBE-BC5C-A8E59A51784F}">
      <dgm:prSet/>
      <dgm:spPr/>
      <dgm:t>
        <a:bodyPr/>
        <a:lstStyle/>
        <a:p>
          <a:endParaRPr lang="ru-RU"/>
        </a:p>
      </dgm:t>
    </dgm:pt>
    <dgm:pt modelId="{AD690778-59B0-47A9-B238-E7C50730D0C8}" type="sibTrans" cxnId="{C1C3F431-5C4D-4BBE-BC5C-A8E59A51784F}">
      <dgm:prSet/>
      <dgm:spPr/>
      <dgm:t>
        <a:bodyPr/>
        <a:lstStyle/>
        <a:p>
          <a:endParaRPr lang="ru-RU"/>
        </a:p>
      </dgm:t>
    </dgm:pt>
    <dgm:pt modelId="{38979958-18F7-4C8D-A447-D1121E6D0724}">
      <dgm:prSet phldrT="[Текст]" custT="1"/>
      <dgm:spPr>
        <a:solidFill>
          <a:srgbClr val="FF3399"/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142,1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B6B329-01E0-4C5D-8123-926A555222F3}" type="parTrans" cxnId="{19AFC6B6-2FD7-4DEE-B70B-79AF2B74DB45}">
      <dgm:prSet/>
      <dgm:spPr/>
      <dgm:t>
        <a:bodyPr/>
        <a:lstStyle/>
        <a:p>
          <a:endParaRPr lang="ru-RU"/>
        </a:p>
      </dgm:t>
    </dgm:pt>
    <dgm:pt modelId="{62DDCCFE-38B2-457A-83B5-8AE2983286F0}" type="sibTrans" cxnId="{19AFC6B6-2FD7-4DEE-B70B-79AF2B74DB45}">
      <dgm:prSet/>
      <dgm:spPr/>
      <dgm:t>
        <a:bodyPr/>
        <a:lstStyle/>
        <a:p>
          <a:endParaRPr lang="ru-RU"/>
        </a:p>
      </dgm:t>
    </dgm:pt>
    <dgm:pt modelId="{39092FC3-A939-4322-8169-486E2C33055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rPr>
            <a:t>Михеевское</a:t>
          </a:r>
          <a:endParaRPr lang="ru-RU" sz="2000" b="1" dirty="0">
            <a:solidFill>
              <a:srgbClr val="FF3399"/>
            </a:solidFill>
            <a:latin typeface="Arial" pitchFamily="34" charset="0"/>
            <a:cs typeface="Arial" pitchFamily="34" charset="0"/>
          </a:endParaRPr>
        </a:p>
      </dgm:t>
    </dgm:pt>
    <dgm:pt modelId="{7B537C23-DF8D-4D1F-8D06-0217DB673BF1}" type="parTrans" cxnId="{91ACF5FB-C802-497F-B874-FEFC5E2CC750}">
      <dgm:prSet/>
      <dgm:spPr/>
      <dgm:t>
        <a:bodyPr/>
        <a:lstStyle/>
        <a:p>
          <a:endParaRPr lang="ru-RU"/>
        </a:p>
      </dgm:t>
    </dgm:pt>
    <dgm:pt modelId="{0DCDA72C-7CD1-41FC-BF9B-2EB474E5AF78}" type="sibTrans" cxnId="{91ACF5FB-C802-497F-B874-FEFC5E2CC750}">
      <dgm:prSet/>
      <dgm:spPr/>
      <dgm:t>
        <a:bodyPr/>
        <a:lstStyle/>
        <a:p>
          <a:endParaRPr lang="ru-RU"/>
        </a:p>
      </dgm:t>
    </dgm:pt>
    <dgm:pt modelId="{1D6D64DF-5301-463D-9B28-8D74AF3F150C}">
      <dgm:prSet phldrT="[Текст]" custT="1"/>
      <dgm:spPr>
        <a:solidFill>
          <a:srgbClr val="FFFF00"/>
        </a:solidFill>
      </dgm:spPr>
      <dgm:t>
        <a:bodyPr/>
        <a:lstStyle/>
        <a:p>
          <a:pPr algn="r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142,4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0A7466-7F25-43C5-A2C9-1D3E0B811F18}" type="sibTrans" cxnId="{12E4FA86-557F-4039-BA5D-472D076330DF}">
      <dgm:prSet/>
      <dgm:spPr/>
      <dgm:t>
        <a:bodyPr/>
        <a:lstStyle/>
        <a:p>
          <a:endParaRPr lang="ru-RU"/>
        </a:p>
      </dgm:t>
    </dgm:pt>
    <dgm:pt modelId="{AB6E65B0-B3C3-4B8B-BE07-ADA2A2CD5920}" type="parTrans" cxnId="{12E4FA86-557F-4039-BA5D-472D076330DF}">
      <dgm:prSet/>
      <dgm:spPr/>
      <dgm:t>
        <a:bodyPr/>
        <a:lstStyle/>
        <a:p>
          <a:endParaRPr lang="ru-RU"/>
        </a:p>
      </dgm:t>
    </dgm:pt>
    <dgm:pt modelId="{49ADFAF7-13B6-401E-A56C-2377018997E3}" type="pres">
      <dgm:prSet presAssocID="{63DF56D1-260E-481F-8B88-B7A966224C3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E2E14F-61AB-4A7C-8E08-2D55F57CEB48}" type="pres">
      <dgm:prSet presAssocID="{63DF56D1-260E-481F-8B88-B7A966224C39}" presName="children" presStyleCnt="0"/>
      <dgm:spPr/>
    </dgm:pt>
    <dgm:pt modelId="{E2D44D2E-3DD8-47E4-8761-AA866198E04B}" type="pres">
      <dgm:prSet presAssocID="{63DF56D1-260E-481F-8B88-B7A966224C39}" presName="child1group" presStyleCnt="0"/>
      <dgm:spPr/>
    </dgm:pt>
    <dgm:pt modelId="{682B5A49-E6A3-4CF3-B403-4EF9AFF7CBD6}" type="pres">
      <dgm:prSet presAssocID="{63DF56D1-260E-481F-8B88-B7A966224C39}" presName="child1" presStyleLbl="bgAcc1" presStyleIdx="0" presStyleCnt="4" custScaleX="231140" custLinFactNeighborX="-43824" custLinFactNeighborY="21802"/>
      <dgm:spPr/>
      <dgm:t>
        <a:bodyPr/>
        <a:lstStyle/>
        <a:p>
          <a:endParaRPr lang="ru-RU"/>
        </a:p>
      </dgm:t>
    </dgm:pt>
    <dgm:pt modelId="{CA0DF180-7B5B-4B31-8F86-8F4556285922}" type="pres">
      <dgm:prSet presAssocID="{63DF56D1-260E-481F-8B88-B7A966224C3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5097-824C-4EED-9CBC-E074921028BF}" type="pres">
      <dgm:prSet presAssocID="{63DF56D1-260E-481F-8B88-B7A966224C39}" presName="child2group" presStyleCnt="0"/>
      <dgm:spPr/>
    </dgm:pt>
    <dgm:pt modelId="{62F7ACC0-4CB7-43B6-AF1D-01F9F1EBB88F}" type="pres">
      <dgm:prSet presAssocID="{63DF56D1-260E-481F-8B88-B7A966224C39}" presName="child2" presStyleLbl="bgAcc1" presStyleIdx="1" presStyleCnt="4" custScaleX="201234" custLinFactNeighborX="26533" custLinFactNeighborY="21802"/>
      <dgm:spPr/>
      <dgm:t>
        <a:bodyPr/>
        <a:lstStyle/>
        <a:p>
          <a:endParaRPr lang="ru-RU"/>
        </a:p>
      </dgm:t>
    </dgm:pt>
    <dgm:pt modelId="{42756CF9-BB14-4309-9453-60E78CBA3ABD}" type="pres">
      <dgm:prSet presAssocID="{63DF56D1-260E-481F-8B88-B7A966224C3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CA2FA-1A37-4DFA-9CB6-7EFFB3DD5CAB}" type="pres">
      <dgm:prSet presAssocID="{63DF56D1-260E-481F-8B88-B7A966224C39}" presName="child3group" presStyleCnt="0"/>
      <dgm:spPr/>
    </dgm:pt>
    <dgm:pt modelId="{F8722E27-EF96-4BAD-A9BF-BC6C786348DF}" type="pres">
      <dgm:prSet presAssocID="{63DF56D1-260E-481F-8B88-B7A966224C39}" presName="child3" presStyleLbl="bgAcc1" presStyleIdx="2" presStyleCnt="4" custScaleX="187192" custLinFactNeighborX="28984" custLinFactNeighborY="5523"/>
      <dgm:spPr/>
      <dgm:t>
        <a:bodyPr/>
        <a:lstStyle/>
        <a:p>
          <a:endParaRPr lang="ru-RU"/>
        </a:p>
      </dgm:t>
    </dgm:pt>
    <dgm:pt modelId="{7FF2E04F-BF49-42D0-BD62-15D1E4C8943B}" type="pres">
      <dgm:prSet presAssocID="{63DF56D1-260E-481F-8B88-B7A966224C3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5DB28-077D-4C0A-8FCB-A057388AAA81}" type="pres">
      <dgm:prSet presAssocID="{63DF56D1-260E-481F-8B88-B7A966224C39}" presName="child4group" presStyleCnt="0"/>
      <dgm:spPr/>
    </dgm:pt>
    <dgm:pt modelId="{0915FAC6-BCAB-4ECC-A9B1-D6956E0933EE}" type="pres">
      <dgm:prSet presAssocID="{63DF56D1-260E-481F-8B88-B7A966224C39}" presName="child4" presStyleLbl="bgAcc1" presStyleIdx="3" presStyleCnt="4" custScaleX="181151" custLinFactNeighborX="-61499" custLinFactNeighborY="-1744"/>
      <dgm:spPr/>
      <dgm:t>
        <a:bodyPr/>
        <a:lstStyle/>
        <a:p>
          <a:endParaRPr lang="ru-RU"/>
        </a:p>
      </dgm:t>
    </dgm:pt>
    <dgm:pt modelId="{241EDC17-FAE2-4A5E-847C-7251419A7E17}" type="pres">
      <dgm:prSet presAssocID="{63DF56D1-260E-481F-8B88-B7A966224C3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42EAD-FF1E-4429-8CAA-281DA3FA6AAF}" type="pres">
      <dgm:prSet presAssocID="{63DF56D1-260E-481F-8B88-B7A966224C39}" presName="childPlaceholder" presStyleCnt="0"/>
      <dgm:spPr/>
    </dgm:pt>
    <dgm:pt modelId="{596B90F7-BD00-42E5-973F-2CF9569A6CC2}" type="pres">
      <dgm:prSet presAssocID="{63DF56D1-260E-481F-8B88-B7A966224C39}" presName="circle" presStyleCnt="0"/>
      <dgm:spPr/>
    </dgm:pt>
    <dgm:pt modelId="{AA23EAAC-FF69-495C-BE7E-9085D59CAD86}" type="pres">
      <dgm:prSet presAssocID="{63DF56D1-260E-481F-8B88-B7A966224C39}" presName="quadrant1" presStyleLbl="node1" presStyleIdx="0" presStyleCnt="4" custScaleY="111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C07A4-BA90-4511-ADDE-1337ACB96E41}" type="pres">
      <dgm:prSet presAssocID="{63DF56D1-260E-481F-8B88-B7A966224C39}" presName="quadrant2" presStyleLbl="node1" presStyleIdx="1" presStyleCnt="4" custScaleY="111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4EAC7-9BB5-44A5-9B31-83550E69DEC6}" type="pres">
      <dgm:prSet presAssocID="{63DF56D1-260E-481F-8B88-B7A966224C39}" presName="quadrant3" presStyleLbl="node1" presStyleIdx="2" presStyleCnt="4" custScaleY="111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FEF42-DF52-4E17-8115-466BAE157CC2}" type="pres">
      <dgm:prSet presAssocID="{63DF56D1-260E-481F-8B88-B7A966224C39}" presName="quadrant4" presStyleLbl="node1" presStyleIdx="3" presStyleCnt="4" custScaleY="111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4D52A-D1BE-4D2C-8856-10AD44E89CAD}" type="pres">
      <dgm:prSet presAssocID="{63DF56D1-260E-481F-8B88-B7A966224C39}" presName="quadrantPlaceholder" presStyleCnt="0"/>
      <dgm:spPr/>
    </dgm:pt>
    <dgm:pt modelId="{93124F76-7F45-48D1-9ADF-EEC66F536E5F}" type="pres">
      <dgm:prSet presAssocID="{63DF56D1-260E-481F-8B88-B7A966224C39}" presName="center1" presStyleLbl="fgShp" presStyleIdx="0" presStyleCnt="2"/>
      <dgm:spPr/>
    </dgm:pt>
    <dgm:pt modelId="{F016BA2D-3D44-4884-9606-D709BC47EC1A}" type="pres">
      <dgm:prSet presAssocID="{63DF56D1-260E-481F-8B88-B7A966224C39}" presName="center2" presStyleLbl="fgShp" presStyleIdx="1" presStyleCnt="2"/>
      <dgm:spPr/>
    </dgm:pt>
  </dgm:ptLst>
  <dgm:cxnLst>
    <dgm:cxn modelId="{728777AE-9F66-4C16-8D79-A248FEB3BA27}" type="presOf" srcId="{38BE944E-C901-4061-B123-5DE8B0257C26}" destId="{42756CF9-BB14-4309-9453-60E78CBA3ABD}" srcOrd="1" destOrd="0" presId="urn:microsoft.com/office/officeart/2005/8/layout/cycle4"/>
    <dgm:cxn modelId="{A5C8DF1A-8F39-4A8A-A6EA-D7B44F96B8B2}" srcId="{1A1C8279-0713-447D-8784-C5215ECBC095}" destId="{A2972344-7B29-4FB6-9A70-2D26A053DFFB}" srcOrd="0" destOrd="0" parTransId="{0DBBF701-C754-40EB-81D2-655487B00F56}" sibTransId="{DE82A972-5345-418E-950B-A8E1A6E27EE4}"/>
    <dgm:cxn modelId="{FA07B58D-0425-4B67-9554-BAADF92F102A}" srcId="{63DF56D1-260E-481F-8B88-B7A966224C39}" destId="{1A1C8279-0713-447D-8784-C5215ECBC095}" srcOrd="0" destOrd="0" parTransId="{44CA49F6-9396-44C7-BFC9-20C394355E3B}" sibTransId="{AE3143BD-1AB6-4954-AC29-1E926AD4ACD4}"/>
    <dgm:cxn modelId="{64CD5B2A-96A6-418D-958B-08C3C04ECE2F}" type="presOf" srcId="{38979958-18F7-4C8D-A447-D1121E6D0724}" destId="{D11FEF42-DF52-4E17-8115-466BAE157CC2}" srcOrd="0" destOrd="0" presId="urn:microsoft.com/office/officeart/2005/8/layout/cycle4"/>
    <dgm:cxn modelId="{19AFC6B6-2FD7-4DEE-B70B-79AF2B74DB45}" srcId="{63DF56D1-260E-481F-8B88-B7A966224C39}" destId="{38979958-18F7-4C8D-A447-D1121E6D0724}" srcOrd="3" destOrd="0" parTransId="{CDB6B329-01E0-4C5D-8123-926A555222F3}" sibTransId="{62DDCCFE-38B2-457A-83B5-8AE2983286F0}"/>
    <dgm:cxn modelId="{52CDAA24-23F6-47CD-9944-86FFDA7A0FA9}" type="presOf" srcId="{39092FC3-A939-4322-8169-486E2C33055C}" destId="{241EDC17-FAE2-4A5E-847C-7251419A7E17}" srcOrd="1" destOrd="0" presId="urn:microsoft.com/office/officeart/2005/8/layout/cycle4"/>
    <dgm:cxn modelId="{9F37EA2C-F4D1-40F2-B0DE-CFF94AF768B1}" type="presOf" srcId="{1D6D64DF-5301-463D-9B28-8D74AF3F150C}" destId="{0FF4EAC7-9BB5-44A5-9B31-83550E69DEC6}" srcOrd="0" destOrd="0" presId="urn:microsoft.com/office/officeart/2005/8/layout/cycle4"/>
    <dgm:cxn modelId="{12E4FA86-557F-4039-BA5D-472D076330DF}" srcId="{63DF56D1-260E-481F-8B88-B7A966224C39}" destId="{1D6D64DF-5301-463D-9B28-8D74AF3F150C}" srcOrd="2" destOrd="0" parTransId="{AB6E65B0-B3C3-4B8B-BE07-ADA2A2CD5920}" sibTransId="{D40A7466-7F25-43C5-A2C9-1D3E0B811F18}"/>
    <dgm:cxn modelId="{A1A556AB-28EE-4A29-AFEF-DA85327DFDA4}" type="presOf" srcId="{F640A38D-7DF8-4181-B039-BAC73309AD5B}" destId="{773C07A4-BA90-4511-ADDE-1337ACB96E41}" srcOrd="0" destOrd="0" presId="urn:microsoft.com/office/officeart/2005/8/layout/cycle4"/>
    <dgm:cxn modelId="{151192FD-AD14-4782-8110-CFB19EB7FCC8}" type="presOf" srcId="{63DF56D1-260E-481F-8B88-B7A966224C39}" destId="{49ADFAF7-13B6-401E-A56C-2377018997E3}" srcOrd="0" destOrd="0" presId="urn:microsoft.com/office/officeart/2005/8/layout/cycle4"/>
    <dgm:cxn modelId="{AF899D48-C13C-47B4-81AE-4055BB863D38}" type="presOf" srcId="{ADE4E03F-9B09-4FB8-8249-BD44D1285995}" destId="{7FF2E04F-BF49-42D0-BD62-15D1E4C8943B}" srcOrd="1" destOrd="0" presId="urn:microsoft.com/office/officeart/2005/8/layout/cycle4"/>
    <dgm:cxn modelId="{7A556030-F61E-4BDB-9FCC-96C16EDC11FE}" type="presOf" srcId="{39092FC3-A939-4322-8169-486E2C33055C}" destId="{0915FAC6-BCAB-4ECC-A9B1-D6956E0933EE}" srcOrd="0" destOrd="0" presId="urn:microsoft.com/office/officeart/2005/8/layout/cycle4"/>
    <dgm:cxn modelId="{6CFF1AFD-E96E-47C7-AB55-92B5F7B696FD}" type="presOf" srcId="{ADE4E03F-9B09-4FB8-8249-BD44D1285995}" destId="{F8722E27-EF96-4BAD-A9BF-BC6C786348DF}" srcOrd="0" destOrd="0" presId="urn:microsoft.com/office/officeart/2005/8/layout/cycle4"/>
    <dgm:cxn modelId="{3B8C35FF-AFE6-457E-BA99-13A094BA450B}" type="presOf" srcId="{38BE944E-C901-4061-B123-5DE8B0257C26}" destId="{62F7ACC0-4CB7-43B6-AF1D-01F9F1EBB88F}" srcOrd="0" destOrd="0" presId="urn:microsoft.com/office/officeart/2005/8/layout/cycle4"/>
    <dgm:cxn modelId="{C1C3F431-5C4D-4BBE-BC5C-A8E59A51784F}" srcId="{1D6D64DF-5301-463D-9B28-8D74AF3F150C}" destId="{ADE4E03F-9B09-4FB8-8249-BD44D1285995}" srcOrd="0" destOrd="0" parTransId="{78D8130D-F1EF-4604-BBB1-4CD778FCDC71}" sibTransId="{AD690778-59B0-47A9-B238-E7C50730D0C8}"/>
    <dgm:cxn modelId="{0D797B12-DD17-47F3-ADB4-1D5C890B2297}" type="presOf" srcId="{A2972344-7B29-4FB6-9A70-2D26A053DFFB}" destId="{682B5A49-E6A3-4CF3-B403-4EF9AFF7CBD6}" srcOrd="0" destOrd="0" presId="urn:microsoft.com/office/officeart/2005/8/layout/cycle4"/>
    <dgm:cxn modelId="{4029E6BF-1E55-4D73-82BE-B92E45004881}" srcId="{F640A38D-7DF8-4181-B039-BAC73309AD5B}" destId="{38BE944E-C901-4061-B123-5DE8B0257C26}" srcOrd="0" destOrd="0" parTransId="{142C486B-9D0A-407C-BDF5-7B42BED62CC9}" sibTransId="{BA5A1FDC-955D-450C-A920-5CED915B4B14}"/>
    <dgm:cxn modelId="{548BF182-6BD1-4C22-8661-71EFA2F4DB7D}" type="presOf" srcId="{1A1C8279-0713-447D-8784-C5215ECBC095}" destId="{AA23EAAC-FF69-495C-BE7E-9085D59CAD86}" srcOrd="0" destOrd="0" presId="urn:microsoft.com/office/officeart/2005/8/layout/cycle4"/>
    <dgm:cxn modelId="{B36EB876-2482-48D4-AD6C-918AA6838DEA}" srcId="{63DF56D1-260E-481F-8B88-B7A966224C39}" destId="{F640A38D-7DF8-4181-B039-BAC73309AD5B}" srcOrd="1" destOrd="0" parTransId="{BD794748-AD45-4AB4-8B34-DB336B744C78}" sibTransId="{96D8210A-9592-4DF3-B89C-E564A4890728}"/>
    <dgm:cxn modelId="{4866D4DA-DB29-4EC6-9321-A3A87906C22E}" type="presOf" srcId="{A2972344-7B29-4FB6-9A70-2D26A053DFFB}" destId="{CA0DF180-7B5B-4B31-8F86-8F4556285922}" srcOrd="1" destOrd="0" presId="urn:microsoft.com/office/officeart/2005/8/layout/cycle4"/>
    <dgm:cxn modelId="{91ACF5FB-C802-497F-B874-FEFC5E2CC750}" srcId="{38979958-18F7-4C8D-A447-D1121E6D0724}" destId="{39092FC3-A939-4322-8169-486E2C33055C}" srcOrd="0" destOrd="0" parTransId="{7B537C23-DF8D-4D1F-8D06-0217DB673BF1}" sibTransId="{0DCDA72C-7CD1-41FC-BF9B-2EB474E5AF78}"/>
    <dgm:cxn modelId="{B91C4778-CF47-42A1-8DA3-FBE95C367C07}" type="presParOf" srcId="{49ADFAF7-13B6-401E-A56C-2377018997E3}" destId="{0FE2E14F-61AB-4A7C-8E08-2D55F57CEB48}" srcOrd="0" destOrd="0" presId="urn:microsoft.com/office/officeart/2005/8/layout/cycle4"/>
    <dgm:cxn modelId="{B59E4E94-773A-4DD6-A5E3-A437E45E73B3}" type="presParOf" srcId="{0FE2E14F-61AB-4A7C-8E08-2D55F57CEB48}" destId="{E2D44D2E-3DD8-47E4-8761-AA866198E04B}" srcOrd="0" destOrd="0" presId="urn:microsoft.com/office/officeart/2005/8/layout/cycle4"/>
    <dgm:cxn modelId="{C21A9EEA-17C5-4C0C-A0E4-D0439E0C7B31}" type="presParOf" srcId="{E2D44D2E-3DD8-47E4-8761-AA866198E04B}" destId="{682B5A49-E6A3-4CF3-B403-4EF9AFF7CBD6}" srcOrd="0" destOrd="0" presId="urn:microsoft.com/office/officeart/2005/8/layout/cycle4"/>
    <dgm:cxn modelId="{7C91275D-0742-4FBB-96EE-A28B18CD0BE4}" type="presParOf" srcId="{E2D44D2E-3DD8-47E4-8761-AA866198E04B}" destId="{CA0DF180-7B5B-4B31-8F86-8F4556285922}" srcOrd="1" destOrd="0" presId="urn:microsoft.com/office/officeart/2005/8/layout/cycle4"/>
    <dgm:cxn modelId="{9B5C68E5-25BA-453A-80C6-B732735F91EC}" type="presParOf" srcId="{0FE2E14F-61AB-4A7C-8E08-2D55F57CEB48}" destId="{DECF5097-824C-4EED-9CBC-E074921028BF}" srcOrd="1" destOrd="0" presId="urn:microsoft.com/office/officeart/2005/8/layout/cycle4"/>
    <dgm:cxn modelId="{AF6EBA5B-54B6-4431-94FD-B5916ED782C8}" type="presParOf" srcId="{DECF5097-824C-4EED-9CBC-E074921028BF}" destId="{62F7ACC0-4CB7-43B6-AF1D-01F9F1EBB88F}" srcOrd="0" destOrd="0" presId="urn:microsoft.com/office/officeart/2005/8/layout/cycle4"/>
    <dgm:cxn modelId="{26BFAAEC-6101-49F2-B8F8-32274A671E60}" type="presParOf" srcId="{DECF5097-824C-4EED-9CBC-E074921028BF}" destId="{42756CF9-BB14-4309-9453-60E78CBA3ABD}" srcOrd="1" destOrd="0" presId="urn:microsoft.com/office/officeart/2005/8/layout/cycle4"/>
    <dgm:cxn modelId="{9669E43E-208D-4CD3-A2EA-EBCB4E581E84}" type="presParOf" srcId="{0FE2E14F-61AB-4A7C-8E08-2D55F57CEB48}" destId="{31BCA2FA-1A37-4DFA-9CB6-7EFFB3DD5CAB}" srcOrd="2" destOrd="0" presId="urn:microsoft.com/office/officeart/2005/8/layout/cycle4"/>
    <dgm:cxn modelId="{75C87BA0-385D-4ED7-8C7B-F6A0C231D928}" type="presParOf" srcId="{31BCA2FA-1A37-4DFA-9CB6-7EFFB3DD5CAB}" destId="{F8722E27-EF96-4BAD-A9BF-BC6C786348DF}" srcOrd="0" destOrd="0" presId="urn:microsoft.com/office/officeart/2005/8/layout/cycle4"/>
    <dgm:cxn modelId="{910F0DED-327B-4886-A399-4CB488C82D0A}" type="presParOf" srcId="{31BCA2FA-1A37-4DFA-9CB6-7EFFB3DD5CAB}" destId="{7FF2E04F-BF49-42D0-BD62-15D1E4C8943B}" srcOrd="1" destOrd="0" presId="urn:microsoft.com/office/officeart/2005/8/layout/cycle4"/>
    <dgm:cxn modelId="{BE32DF30-7F00-4276-8D37-C75CF473295E}" type="presParOf" srcId="{0FE2E14F-61AB-4A7C-8E08-2D55F57CEB48}" destId="{7B55DB28-077D-4C0A-8FCB-A057388AAA81}" srcOrd="3" destOrd="0" presId="urn:microsoft.com/office/officeart/2005/8/layout/cycle4"/>
    <dgm:cxn modelId="{969F9F68-D226-4367-B746-A092801E21C8}" type="presParOf" srcId="{7B55DB28-077D-4C0A-8FCB-A057388AAA81}" destId="{0915FAC6-BCAB-4ECC-A9B1-D6956E0933EE}" srcOrd="0" destOrd="0" presId="urn:microsoft.com/office/officeart/2005/8/layout/cycle4"/>
    <dgm:cxn modelId="{AC2CD52F-F73B-481F-B5FE-2CF10D34A05F}" type="presParOf" srcId="{7B55DB28-077D-4C0A-8FCB-A057388AAA81}" destId="{241EDC17-FAE2-4A5E-847C-7251419A7E17}" srcOrd="1" destOrd="0" presId="urn:microsoft.com/office/officeart/2005/8/layout/cycle4"/>
    <dgm:cxn modelId="{A3B1A7F3-7737-4942-AC39-E7F5EFA3DF31}" type="presParOf" srcId="{0FE2E14F-61AB-4A7C-8E08-2D55F57CEB48}" destId="{29242EAD-FF1E-4429-8CAA-281DA3FA6AAF}" srcOrd="4" destOrd="0" presId="urn:microsoft.com/office/officeart/2005/8/layout/cycle4"/>
    <dgm:cxn modelId="{6A2D4C14-E439-4A87-ADA1-956BB97B9FD7}" type="presParOf" srcId="{49ADFAF7-13B6-401E-A56C-2377018997E3}" destId="{596B90F7-BD00-42E5-973F-2CF9569A6CC2}" srcOrd="1" destOrd="0" presId="urn:microsoft.com/office/officeart/2005/8/layout/cycle4"/>
    <dgm:cxn modelId="{06C5CF79-CB89-4AC0-9E9A-905550CC8F00}" type="presParOf" srcId="{596B90F7-BD00-42E5-973F-2CF9569A6CC2}" destId="{AA23EAAC-FF69-495C-BE7E-9085D59CAD86}" srcOrd="0" destOrd="0" presId="urn:microsoft.com/office/officeart/2005/8/layout/cycle4"/>
    <dgm:cxn modelId="{2497F5A9-13B4-4EDC-8A27-07FC027D862E}" type="presParOf" srcId="{596B90F7-BD00-42E5-973F-2CF9569A6CC2}" destId="{773C07A4-BA90-4511-ADDE-1337ACB96E41}" srcOrd="1" destOrd="0" presId="urn:microsoft.com/office/officeart/2005/8/layout/cycle4"/>
    <dgm:cxn modelId="{E2BCAA5E-4C10-4747-AF5D-978B59584D56}" type="presParOf" srcId="{596B90F7-BD00-42E5-973F-2CF9569A6CC2}" destId="{0FF4EAC7-9BB5-44A5-9B31-83550E69DEC6}" srcOrd="2" destOrd="0" presId="urn:microsoft.com/office/officeart/2005/8/layout/cycle4"/>
    <dgm:cxn modelId="{B28B7C02-790B-4335-BAD2-F16C8D68EDEB}" type="presParOf" srcId="{596B90F7-BD00-42E5-973F-2CF9569A6CC2}" destId="{D11FEF42-DF52-4E17-8115-466BAE157CC2}" srcOrd="3" destOrd="0" presId="urn:microsoft.com/office/officeart/2005/8/layout/cycle4"/>
    <dgm:cxn modelId="{F167AFF8-0D1D-4A6B-A998-29E89B690CF2}" type="presParOf" srcId="{596B90F7-BD00-42E5-973F-2CF9569A6CC2}" destId="{B874D52A-D1BE-4D2C-8856-10AD44E89CAD}" srcOrd="4" destOrd="0" presId="urn:microsoft.com/office/officeart/2005/8/layout/cycle4"/>
    <dgm:cxn modelId="{59FDEC0E-84A8-4DCB-97E2-EFF4669CE946}" type="presParOf" srcId="{49ADFAF7-13B6-401E-A56C-2377018997E3}" destId="{93124F76-7F45-48D1-9ADF-EEC66F536E5F}" srcOrd="2" destOrd="0" presId="urn:microsoft.com/office/officeart/2005/8/layout/cycle4"/>
    <dgm:cxn modelId="{068D01EA-0B44-4F5F-8AA1-80522C5B9577}" type="presParOf" srcId="{49ADFAF7-13B6-401E-A56C-2377018997E3}" destId="{F016BA2D-3D44-4884-9606-D709BC47EC1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0.1278</cdr:x>
      <cdr:y>0.11905</cdr:y>
    </cdr:from>
    <cdr:to>
      <cdr:x>0.89372</cdr:x>
      <cdr:y>0.21429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8841" y="720059"/>
          <a:ext cx="388843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160" b="1" dirty="0" smtClean="0">
              <a:solidFill>
                <a:schemeClr val="accent2">
                  <a:lumMod val="50000"/>
                </a:schemeClr>
              </a:solidFill>
            </a:rPr>
            <a:t>Структура доходов </a:t>
          </a:r>
          <a:endParaRPr lang="ru-RU" sz="216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0.51825</cdr:x>
      <cdr:y>0.78458</cdr:y>
    </cdr:from>
    <cdr:to>
      <cdr:x>0.95791</cdr:x>
      <cdr:y>0.95029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512" y="4371671"/>
          <a:ext cx="3909652" cy="923330"/>
        </a:xfrm>
        <a:prstGeom xmlns:a="http://schemas.openxmlformats.org/drawingml/2006/main" prst="rect">
          <a:avLst/>
        </a:prstGeom>
        <a:solidFill xmlns:a="http://schemas.openxmlformats.org/drawingml/2006/main">
          <a:srgbClr val="DBF5F9">
            <a:lumMod val="90000"/>
          </a:srgb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Расходы бюджета на 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культуру </a:t>
          </a:r>
          <a:r>
            <a: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 каждого жителя района в 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2016 </a:t>
          </a:r>
          <a:r>
            <a: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году составили 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1994 рублей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2.67064E-7</cdr:x>
      <cdr:y>0.4203</cdr:y>
    </cdr:from>
    <cdr:to>
      <cdr:x>0.3561</cdr:x>
      <cdr:y>0.70015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" y="2016224"/>
          <a:ext cx="1333374" cy="13424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Лажское поселение – 300,8 тыс.руб.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0.57692</cdr:x>
      <cdr:y>0</cdr:y>
    </cdr:from>
    <cdr:to>
      <cdr:x>1</cdr:x>
      <cdr:y>0.22516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0" y="0"/>
          <a:ext cx="1584177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Ветошкинское поселение -55,9 тыс.руб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0.05769</cdr:x>
      <cdr:y>0.01501</cdr:y>
    </cdr:from>
    <cdr:to>
      <cdr:x>0.4206</cdr:x>
      <cdr:y>0.31814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16024" y="72008"/>
          <a:ext cx="1358893" cy="14541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Михеевское поселение -224,4 тыс.руб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0.61044</cdr:x>
      <cdr:y>0.4267</cdr:y>
    </cdr:from>
    <cdr:to>
      <cdr:x>0.97838</cdr:x>
      <cdr:y>0.83816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592288" y="2016224"/>
          <a:ext cx="1562472" cy="1944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Лебяжское городское поселение- 676,8 тыс.руб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0.14512</cdr:x>
      <cdr:y>0.27291</cdr:y>
    </cdr:from>
    <cdr:to>
      <cdr:x>0.46762</cdr:x>
      <cdr:y>0.51886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8072" y="1368152"/>
          <a:ext cx="1440168" cy="12329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Лажское поселение -1741,0 тыс.руб.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</cdr:x>
      <cdr:y>0.78685</cdr:y>
    </cdr:from>
    <cdr:to>
      <cdr:x>0.86599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04256" y="3944618"/>
          <a:ext cx="1562929" cy="10685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Ветошкинское поселение -300,7 тыс.руб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0.129</cdr:x>
      <cdr:y>0.75405</cdr:y>
    </cdr:from>
    <cdr:to>
      <cdr:x>0.43547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76064" y="3780186"/>
          <a:ext cx="1368583" cy="12329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Лебяжское городское поселение -50,6 тыс.руб.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018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62463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17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29163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5163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</a:pPr>
            <a:endParaRPr lang="ru-RU" dirty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0750" cy="350202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2FFD143-2314-44AD-A7CD-65DA689C1365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A351-9D11-4704-BE74-5FB505324D17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F22E-95D7-449D-A75F-C12542AFB3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6359-77A5-49C2-B859-8F4AFEA2253E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AD4F-4CAD-4033-BCB2-A7291A79CC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A9E5-61D8-4CB2-8F48-D875A555B0FD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4FD8-3C61-4D92-8360-08FA38ABA9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9D5F-DA41-472A-9562-CC51FFADD60E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D8EF-613D-4458-BCE6-C51E3570B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54DD-8BC8-473F-A23B-077F6E7F7978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7DD9-F54F-4BCB-8C96-778211A772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10C8-69F5-43A2-A4E2-E5F500096433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9A93-03ED-4A6D-942E-A9A295B4D4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201F-2890-4AAF-9992-3598775418C1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1F15-2E6C-4248-BC8F-75705D4398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3F86-77C1-405E-BB97-E0416382C7F4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EE95-7A09-4AAE-9F31-AA12852677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E34F-10DA-492A-8BD8-671BEE4E4AB4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7FFE-B75B-4879-9257-94AC1BCD0D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E095-4A55-4142-A03B-8401E932B116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A479-10B2-468A-A5EA-F4B32813D2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1630-D11F-4382-AAF8-71000963397E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D6CC-FEDE-48A9-A4CA-E4801F7D6F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38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CBA42B-8852-4308-A4E7-02555B366AD1}" type="datetime1">
              <a:rPr lang="en-US" smtClean="0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13AADDA-329A-415C-8A93-03FAF76C2D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639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3" r:id="rId9"/>
    <p:sldLayoutId id="2147484301" r:id="rId10"/>
    <p:sldLayoutId id="21474843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consultantplus://offline/ref=16C3CECFDA32C318780F23C91CBBB0A7BB613C97D2E73A8410A8C8D5C198C6681AB708827EpEd4L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57188" y="428625"/>
            <a:ext cx="8143875" cy="585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C17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11188" y="2214563"/>
            <a:ext cx="74898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БЮДЖЕТ    ДЛЯ ГРАЖДАН</a:t>
            </a:r>
          </a:p>
          <a:p>
            <a:pPr algn="ctr">
              <a:defRPr/>
            </a:pPr>
            <a:endParaRPr lang="ru-RU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Отчет об исполнении бюджета муниципального образования Лебяжский муниципальный района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2016год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Рисунок 6" descr="pan-gerb-grey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42875"/>
            <a:ext cx="8786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controls>
      <p:control spid="1026" name="SapphireHiddenControl" r:id="rId2" imgW="6095880" imgH="4067280"/>
    </p:controls>
  </p:cSld>
  <p:clrMapOvr>
    <a:masterClrMapping/>
  </p:clrMapOvr>
  <p:transition spd="med" advTm="1404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39552" y="260350"/>
            <a:ext cx="8158361" cy="864394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Объем и структура налоговых  доходов  в 2016 году</a:t>
            </a:r>
            <a: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, </a:t>
            </a:r>
            <a:r>
              <a:rPr lang="ru-RU" sz="24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млн.руб</a:t>
            </a:r>
            <a:r>
              <a:rPr lang="ru-RU" sz="3200" b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.</a:t>
            </a:r>
            <a:endParaRPr lang="ru-RU" sz="3600" dirty="0" smtClean="0"/>
          </a:p>
        </p:txBody>
      </p:sp>
      <p:graphicFrame>
        <p:nvGraphicFramePr>
          <p:cNvPr id="21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804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430FC-55A5-4B74-8A9A-1076BCC70B58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684213" y="3933825"/>
            <a:ext cx="44527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CC"/>
                </a:solidFill>
              </a:rPr>
              <a:t>Налог на доходы физических лиц – </a:t>
            </a:r>
            <a:r>
              <a:rPr lang="ru-RU" sz="1600" b="1" dirty="0" smtClean="0">
                <a:solidFill>
                  <a:srgbClr val="0033CC"/>
                </a:solidFill>
              </a:rPr>
              <a:t>40,6%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476375" y="48688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684213" y="5229225"/>
            <a:ext cx="4973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CC"/>
                </a:solidFill>
              </a:rPr>
              <a:t>Доходы от уплаты акцизов на топливо – </a:t>
            </a:r>
            <a:r>
              <a:rPr lang="ru-RU" sz="1600" b="1" dirty="0" smtClean="0">
                <a:solidFill>
                  <a:srgbClr val="0033CC"/>
                </a:solidFill>
              </a:rPr>
              <a:t>22,4%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684213" y="4652963"/>
            <a:ext cx="4633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CC"/>
                </a:solidFill>
              </a:rPr>
              <a:t>Налоги, взимаемые с связи с применением</a:t>
            </a:r>
          </a:p>
        </p:txBody>
      </p:sp>
      <p:sp>
        <p:nvSpPr>
          <p:cNvPr id="6153" name="TextBox 13"/>
          <p:cNvSpPr txBox="1">
            <a:spLocks noChangeArrowheads="1"/>
          </p:cNvSpPr>
          <p:nvPr/>
        </p:nvSpPr>
        <p:spPr bwMode="auto">
          <a:xfrm>
            <a:off x="684213" y="4292600"/>
            <a:ext cx="4641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CC"/>
                </a:solidFill>
              </a:rPr>
              <a:t>Единый налог на вмененный доход – </a:t>
            </a:r>
            <a:r>
              <a:rPr lang="ru-RU" sz="1600" b="1" dirty="0" smtClean="0">
                <a:solidFill>
                  <a:srgbClr val="0033CC"/>
                </a:solidFill>
              </a:rPr>
              <a:t>13,7%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6154" name="TextBox 14"/>
          <p:cNvSpPr txBox="1">
            <a:spLocks noChangeArrowheads="1"/>
          </p:cNvSpPr>
          <p:nvPr/>
        </p:nvSpPr>
        <p:spPr bwMode="auto">
          <a:xfrm>
            <a:off x="684213" y="5589588"/>
            <a:ext cx="4321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CC"/>
                </a:solidFill>
              </a:rPr>
              <a:t>Налог на имущество организаций – </a:t>
            </a:r>
            <a:r>
              <a:rPr lang="ru-RU" sz="1600" b="1" dirty="0" smtClean="0">
                <a:solidFill>
                  <a:srgbClr val="0033CC"/>
                </a:solidFill>
              </a:rPr>
              <a:t>5,0%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684213" y="5949950"/>
            <a:ext cx="3607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CC"/>
                </a:solidFill>
              </a:rPr>
              <a:t>Государственная пошлина – </a:t>
            </a:r>
            <a:r>
              <a:rPr lang="ru-RU" sz="1600" b="1" dirty="0" smtClean="0">
                <a:solidFill>
                  <a:srgbClr val="0033CC"/>
                </a:solidFill>
              </a:rPr>
              <a:t>2,2%</a:t>
            </a:r>
            <a:endParaRPr lang="ru-RU" sz="1600" b="1" dirty="0">
              <a:solidFill>
                <a:srgbClr val="0033CC"/>
              </a:solidFill>
            </a:endParaRPr>
          </a:p>
        </p:txBody>
      </p:sp>
      <p:pic>
        <p:nvPicPr>
          <p:cNvPr id="6156" name="Рисунок 17" descr="2254_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365625"/>
            <a:ext cx="2047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Рисунок 18" descr="SqVIW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974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9"/>
          <p:cNvSpPr txBox="1">
            <a:spLocks noChangeArrowheads="1"/>
          </p:cNvSpPr>
          <p:nvPr/>
        </p:nvSpPr>
        <p:spPr bwMode="auto">
          <a:xfrm>
            <a:off x="755650" y="4868863"/>
            <a:ext cx="5097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CC"/>
                </a:solidFill>
              </a:rPr>
              <a:t>упрощенной системы налогообложения – </a:t>
            </a:r>
            <a:r>
              <a:rPr lang="ru-RU" sz="1600" b="1" dirty="0" smtClean="0">
                <a:solidFill>
                  <a:srgbClr val="0033CC"/>
                </a:solidFill>
              </a:rPr>
              <a:t>15,2%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6159" name="TextBox 20"/>
          <p:cNvSpPr txBox="1">
            <a:spLocks noChangeArrowheads="1"/>
          </p:cNvSpPr>
          <p:nvPr/>
        </p:nvSpPr>
        <p:spPr bwMode="auto">
          <a:xfrm>
            <a:off x="684213" y="6308725"/>
            <a:ext cx="47882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CC"/>
                </a:solidFill>
              </a:rPr>
              <a:t>Единый сельскохозяйственный налог – </a:t>
            </a:r>
            <a:r>
              <a:rPr lang="ru-RU" sz="1600" b="1" dirty="0" smtClean="0">
                <a:solidFill>
                  <a:srgbClr val="0033CC"/>
                </a:solidFill>
              </a:rPr>
              <a:t>0,9%</a:t>
            </a:r>
            <a:endParaRPr lang="ru-RU" sz="1600" b="1" dirty="0">
              <a:solidFill>
                <a:srgbClr val="0033CC"/>
              </a:solidFill>
            </a:endParaRPr>
          </a:p>
        </p:txBody>
      </p:sp>
      <p:pic>
        <p:nvPicPr>
          <p:cNvPr id="6160" name="Рисунок 21" descr="0006-016-Zeljonyj-tsv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229225"/>
            <a:ext cx="2460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Рисунок 22" descr="0_KV_044_4fe9b3ff97ff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6610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Рисунок 23" descr="1_im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60213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Рисунок 24" descr="2706.750x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6381750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Рисунок 26" descr="286997_origina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4005263"/>
            <a:ext cx="2222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57606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Объем и структура неналоговых доходов</a:t>
            </a:r>
            <a:b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в 2016 году, 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564B2-4125-49E0-9709-A282F01C26C8}" type="slidenum">
              <a:rPr lang="en-GB" sz="1400" b="1"/>
              <a:pPr>
                <a:defRPr/>
              </a:pPr>
              <a:t>11</a:t>
            </a:fld>
            <a:endParaRPr lang="en-GB" sz="1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620688"/>
          <a:ext cx="961256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497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134076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</a:t>
            </a:r>
            <a:r>
              <a:rPr lang="ru-RU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поступления из бюджетов других уровней бюджетной системы в 2016 году,</a:t>
            </a:r>
            <a:br>
              <a:rPr lang="ru-RU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- 178,2млн.руб.</a:t>
            </a:r>
            <a:endParaRPr lang="ru-RU" sz="2600" dirty="0"/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5438" y="1268413"/>
          <a:ext cx="8564562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79E04-402C-413D-8C19-5DD9055F3E23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ransition advTm="500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67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Результаты работы межведомственной комиссии,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A5A1D-D840-4B57-B539-C4EBCD0F790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0" y="887413"/>
          <a:ext cx="8964613" cy="318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50825" y="4077072"/>
            <a:ext cx="8713788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	Проведено </a:t>
            </a:r>
            <a:r>
              <a:rPr lang="ru-RU" sz="1600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u="sng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заседаний межведомственной комиссии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 обеспечению доходов в бюджет муниципального района, полноты и своевременности выплаты и легализации заработной платы. Приглашено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43 должника (17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юридических лица,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12 ИП, 14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физических лица). Не явился  на заседания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плательщик  или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41,9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r>
              <a:rPr lang="ru-RU" sz="1600" dirty="0">
                <a:solidFill>
                  <a:srgbClr val="0D0D0D"/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Сумма задолженности по налоговым доходам и неналоговым платежам  по приглашенным на комиссию составила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580,2 тыс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 рублей (налоговые платежи –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565,5тыс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 руб., неналоговые платежи –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14,7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тыс. руб.).</a:t>
            </a:r>
          </a:p>
          <a:p>
            <a:pPr algn="just">
              <a:defRPr/>
            </a:pP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	В целях добровольного погашения задолженности  должникам было </a:t>
            </a:r>
            <a:r>
              <a:rPr lang="ru-RU" sz="1600" u="sng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направлено 38 писем- предупреждений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после получения которых, недоимка в сумме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125,4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тыс. рублей погашена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advTm="521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>
              <a:defRPr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 по разделам бюджетной классификации </a:t>
            </a:r>
            <a:endParaRPr lang="ru-RU" sz="2600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-36513" y="765175"/>
          <a:ext cx="9180512" cy="631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108"/>
                <a:gridCol w="1050410"/>
                <a:gridCol w="1540601"/>
                <a:gridCol w="1408326"/>
                <a:gridCol w="867067"/>
              </a:tblGrid>
              <a:tr h="1469327">
                <a:tc>
                  <a:txBody>
                    <a:bodyPr/>
                    <a:lstStyle/>
                    <a:p>
                      <a:pPr marL="2336800" indent="0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</a:p>
                    <a:p>
                      <a:pPr marL="2336800" indent="0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Раздел,подраздел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 сводной бюджетной росписью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5579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25186,4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24577,7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557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483,1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483,1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725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1048,9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1028,3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001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74862,3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69007,1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5579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4667,9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4667,9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0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71603,2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71300,1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001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15919,6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15188,7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001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12595,6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12535,5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001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7252">
                <a:tc>
                  <a:txBody>
                    <a:bodyPr/>
                    <a:lstStyle/>
                    <a:p>
                      <a:r>
                        <a:rPr lang="ru-RU" dirty="0" smtClean="0"/>
                        <a:t>Обслуживание государственного и муниципального долга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582,8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582,8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7252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бюджетам поселений</a:t>
                      </a:r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7673,5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7673,5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73F5B-39E9-42C5-A606-9BFCD758947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19540" name="Рисунок 4" descr="Money-201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650"/>
            <a:ext cx="21955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endParaRPr lang="ru-RU" sz="2800" dirty="0">
              <a:solidFill>
                <a:srgbClr val="993366"/>
              </a:solidFill>
              <a:latin typeface="Corbe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C4467BE-40DF-480D-A976-CBBBDF412D20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0" y="1268760"/>
          <a:ext cx="9145711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14313" y="142875"/>
            <a:ext cx="8647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Структура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расходов бюджета Лебяжского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 отраслям в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2016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году</a:t>
            </a: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%. </a:t>
            </a:r>
            <a:endParaRPr lang="ru-RU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Tm="524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1008410"/>
          </a:xfrm>
        </p:spPr>
        <p:txBody>
          <a:bodyPr/>
          <a:lstStyle/>
          <a:p>
            <a:pPr algn="ctr">
              <a:defRPr/>
            </a:pP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Изменения   плановых расходов бюджета муниципального района</a:t>
            </a:r>
            <a:r>
              <a:rPr lang="ru-RU" sz="2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2400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19" y="1484784"/>
          <a:ext cx="856895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2FBCF-49E7-4013-9659-E211F6E8D441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61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Расходы на образование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млн. руб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7484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B85B3-5D9A-47B3-AF37-F21EFA07421C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12293" name="Picture 2" descr="1mn"/>
          <p:cNvPicPr>
            <a:picLocks noChangeAspect="1" noChangeArrowheads="1"/>
          </p:cNvPicPr>
          <p:nvPr/>
        </p:nvPicPr>
        <p:blipFill>
          <a:blip r:embed="rId4" cstate="print"/>
          <a:srcRect b="13351"/>
          <a:stretch>
            <a:fillRect/>
          </a:stretch>
        </p:blipFill>
        <p:spPr bwMode="auto">
          <a:xfrm>
            <a:off x="214313" y="214313"/>
            <a:ext cx="19224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899592" y="4077072"/>
            <a:ext cx="1428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555776" y="4077072"/>
            <a:ext cx="1500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427984" y="4005064"/>
            <a:ext cx="2071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6660232" y="4005064"/>
            <a:ext cx="185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5805264"/>
            <a:ext cx="80645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каждого жителя района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9359 рублей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869160"/>
            <a:ext cx="8389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 счет средств бюджета содержится 12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муниципальных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казенных учреждений образования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advTm="500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86800" cy="714375"/>
          </a:xfrm>
        </p:spPr>
        <p:txBody>
          <a:bodyPr/>
          <a:lstStyle/>
          <a:p>
            <a:pPr algn="ctr" eaLnBrk="1" hangingPunct="1"/>
            <a:r>
              <a:rPr lang="ru-RU" sz="2400" dirty="0" smtClean="0"/>
              <a:t> </a:t>
            </a:r>
          </a:p>
        </p:txBody>
      </p:sp>
      <p:graphicFrame>
        <p:nvGraphicFramePr>
          <p:cNvPr id="8" name="Object 5"/>
          <p:cNvGraphicFramePr>
            <a:graphicFrameLocks noGrp="1"/>
          </p:cNvGraphicFramePr>
          <p:nvPr>
            <p:ph idx="1"/>
          </p:nvPr>
        </p:nvGraphicFramePr>
        <p:xfrm>
          <a:off x="4644008" y="908720"/>
          <a:ext cx="4176142" cy="562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D0CD9-206F-4EBA-8739-E8D0D7CC5827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/>
        </p:nvGraphicFramePr>
        <p:xfrm>
          <a:off x="179512" y="1340768"/>
          <a:ext cx="4341688" cy="53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04800" y="0"/>
            <a:ext cx="868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r" defTabSz="914400">
              <a:defRPr/>
            </a:pP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Расходы на образование, 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тыс. руб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</p:txBody>
      </p:sp>
      <p:pic>
        <p:nvPicPr>
          <p:cNvPr id="11271" name="Picture 2" descr="1mn"/>
          <p:cNvPicPr>
            <a:picLocks noChangeAspect="1" noChangeArrowheads="1"/>
          </p:cNvPicPr>
          <p:nvPr/>
        </p:nvPicPr>
        <p:blipFill>
          <a:blip r:embed="rId4" cstate="print"/>
          <a:srcRect b="13351"/>
          <a:stretch>
            <a:fillRect/>
          </a:stretch>
        </p:blipFill>
        <p:spPr bwMode="auto">
          <a:xfrm>
            <a:off x="214313" y="214313"/>
            <a:ext cx="19224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7667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Содержание</a:t>
            </a:r>
            <a:r>
              <a:rPr lang="ru-RU" sz="3200" b="1" dirty="0" smtClean="0"/>
              <a:t>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496" y="548674"/>
          <a:ext cx="9108504" cy="656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  <a:gridCol w="971600"/>
              </a:tblGrid>
              <a:tr h="371410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Показатели социально-экономического развития Лебяжского района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48676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Основы бюджетного процесса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4-5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270948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Основные     характеристики   бюджета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6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бюджета муниципального района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7-12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Проведение работы по снижению задолженности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13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Расходы бюджета муниципального района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14-17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на образование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18-22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на социальную политику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23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на культуру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24-25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на национальную экономику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26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89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Распределение расходов по муниципальным программам</a:t>
                      </a:r>
                      <a:r>
                        <a:rPr lang="ru-RU" sz="1800" b="0" baseline="0" dirty="0" smtClean="0"/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Сведения 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 достижении целевых показателей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эффективности .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27-57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Меры социальной поддержки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58-59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85903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Предоставление субсидий юридическим лицам,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индивидуальным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предприни-мателям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и физическим лицам – производителям товаров, работ, услуг 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60-61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Межбюджетные трансферты бюджетам поселений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62-66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Муниципальный долг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67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j-lt"/>
                        </a:rPr>
                        <a:t>68</a:t>
                      </a:r>
                      <a:endParaRPr lang="ru-RU" sz="1800" b="0" dirty="0">
                        <a:latin typeface="+mj-lt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8FD50-93A8-42FF-A304-2B864A80A79B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089398"/>
          <a:ext cx="9001124" cy="56196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40893"/>
                <a:gridCol w="1098907"/>
                <a:gridCol w="1133781"/>
                <a:gridCol w="1511728"/>
                <a:gridCol w="1512168"/>
                <a:gridCol w="1403647"/>
              </a:tblGrid>
              <a:tr h="1416597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Количес-тво учрежде-ний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Числен-ность работни-ков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Охват детей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содержание учреждений за год, тыс.руб.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 одного ребенка (учащегося) рублей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68190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Детские дошкольные учреждения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Посещали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7 448,2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64 209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7404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школы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Обучалось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857 учащихся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55 126,8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64 325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</a:tr>
              <a:tr h="61979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Детско-юношеская спортивная школа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Охвачено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ребенка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1 921,0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Дом детского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творчество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Занималось 263 ребенка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1 324,6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5 037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</a:tr>
              <a:tr h="87404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Детская школа искусств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Занималось 104 учащихся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1 815,7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17 459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14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6 7 636,3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</a:tr>
            </a:tbl>
          </a:graphicData>
        </a:graphic>
      </p:graphicFrame>
      <p:sp>
        <p:nvSpPr>
          <p:cNvPr id="23598" name="TextBox 6"/>
          <p:cNvSpPr txBox="1">
            <a:spLocks noChangeArrowheads="1"/>
          </p:cNvSpPr>
          <p:nvPr/>
        </p:nvSpPr>
        <p:spPr bwMode="auto">
          <a:xfrm>
            <a:off x="0" y="142875"/>
            <a:ext cx="9001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Структура системы образования в </a:t>
            </a:r>
            <a:r>
              <a:rPr lang="ru-RU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муниципальных учреждений с численностью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273 единицы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32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4318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Общее образование</a:t>
            </a:r>
            <a:endParaRPr lang="ru-RU" sz="3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728400"/>
          <a:ext cx="9143999" cy="482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9951"/>
                <a:gridCol w="1189463"/>
                <a:gridCol w="966439"/>
                <a:gridCol w="1338146"/>
              </a:tblGrid>
              <a:tr h="87173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%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32253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штатная численность  учреждении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 образования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61094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педагогических работников  учреждений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 образования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524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в общеобразовательных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учреждениях, человек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866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857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915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на одного педагогического работника в учреждениях общего образования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0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на одного штатного работника в учреждениях общего образования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1C973-6E74-487F-B98F-A10551969627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8208963" cy="4320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Показатели нагрузки на одного работника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288" y="-315914"/>
            <a:ext cx="8229600" cy="1296641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Дополнительное образование: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ДШИ, ДЮСШ, Дом творчества</a:t>
            </a:r>
            <a:endParaRPr lang="ru-RU" sz="2000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685312"/>
          <a:ext cx="914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120"/>
                <a:gridCol w="1296144"/>
                <a:gridCol w="936104"/>
                <a:gridCol w="1259632"/>
              </a:tblGrid>
              <a:tr h="746505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%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5240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штатная численность  учреждении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 детей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605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педагогических работников  учреждений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 детей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2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в 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учреждениях дополнительного образования детей, человек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599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0454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на одного педагогического работника в учреждениях </a:t>
                      </a:r>
                      <a:r>
                        <a:rPr lang="ru-RU" sz="2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 детей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0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на одного штатного работника в учреждениях </a:t>
                      </a:r>
                      <a:r>
                        <a:rPr lang="ru-RU" sz="2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 детей</a:t>
                      </a:r>
                      <a:endParaRPr lang="ru-RU" sz="2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78A8A-CB84-40A1-9EBD-F14A0A7EC7DD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1052736"/>
            <a:ext cx="82089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Показатели нагрузки на одного работника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686800" cy="54868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РАСХОДЫ  НА  СОЦИАЛЬНУЮ ПОЛИТИКУ</a:t>
            </a:r>
            <a:r>
              <a:rPr lang="en-GB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тыс.руб.</a:t>
            </a:r>
            <a:endPara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>
            <p:ph idx="1"/>
          </p:nvPr>
        </p:nvGraphicFramePr>
        <p:xfrm>
          <a:off x="214313" y="548677"/>
          <a:ext cx="8715375" cy="6264699"/>
        </p:xfrm>
        <a:graphic>
          <a:graphicData uri="http://schemas.openxmlformats.org/drawingml/2006/table">
            <a:tbl>
              <a:tblPr/>
              <a:tblGrid>
                <a:gridCol w="5293791"/>
                <a:gridCol w="1224136"/>
                <a:gridCol w="1224136"/>
                <a:gridCol w="973312"/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2015 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к 2015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2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ВСЕГО  РАСХОДОВ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12535,5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2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12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69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оплату коммунальных услуг специалистам села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66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и граждан, проживающих в сельской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2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8381,2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952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на детей-сирот и вознаграждение причитающееся приемному родителю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66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Начисление и выплата компенсационной платы за присмотр и уход за детьми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952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прав детей-сирот и детей, оставшихся без попечения родителей на жилое помещение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143644"/>
            <a:ext cx="1905000" cy="457200"/>
          </a:xfrm>
        </p:spPr>
        <p:txBody>
          <a:bodyPr/>
          <a:lstStyle/>
          <a:p>
            <a:pPr>
              <a:defRPr/>
            </a:pPr>
            <a:fld id="{7AC6584B-52C5-4414-B3EF-E420BA89F139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22584" name="Рисунок 28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2160936" cy="64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9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692696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Расходы на   культуру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 </a:t>
            </a: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BDA3E50-0DE0-4333-BC03-4FA97C27A086}" type="slidenum">
              <a:rPr lang="en-GB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13317" name="Рисунок 5" descr="picturepicture19250_433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195513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373216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 счет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средств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содержится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4 муниципальных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казенных учреждений образования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advTm="521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EE7A-3DF7-4F42-9A1F-64421B878C3D}" type="slidenum">
              <a:rPr lang="en-GB"/>
              <a:pPr>
                <a:defRPr/>
              </a:pPr>
              <a:t>25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1419225"/>
          <a:ext cx="9144000" cy="57092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44723"/>
                <a:gridCol w="700672"/>
                <a:gridCol w="752538"/>
                <a:gridCol w="2257614"/>
                <a:gridCol w="1279315"/>
                <a:gridCol w="1233481"/>
                <a:gridCol w="1475657"/>
              </a:tblGrid>
              <a:tr h="1167024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работников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предоставляемых услуг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предоставленных услуг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содержание учреждений за год, тыс.руб.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одной единицы муниципальной услуги,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138200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Централизованная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клубная система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обеспечению творческой деятельности граждан  через клубные формирования, услуги по постановке концертных программ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участников мероприятий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- 65 070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6 376,0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5204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Централизованная библиотечная система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организации библиотечного обслуживания населения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книговыдач – 112 497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3 305,6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</a:tr>
              <a:tr h="83852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Краеведческий музей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созданию и поддержке районного музея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-   4 211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852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10 183,7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</a:tr>
            </a:tbl>
          </a:graphicData>
        </a:graphic>
      </p:graphicFrame>
      <p:sp>
        <p:nvSpPr>
          <p:cNvPr id="23598" name="TextBox 6"/>
          <p:cNvSpPr txBox="1">
            <a:spLocks noChangeArrowheads="1"/>
          </p:cNvSpPr>
          <p:nvPr/>
        </p:nvSpPr>
        <p:spPr bwMode="auto">
          <a:xfrm>
            <a:off x="323850" y="142875"/>
            <a:ext cx="86772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Структура системы культуры и перечень предоставляемых  ими услуг  в </a:t>
            </a:r>
            <a:r>
              <a:rPr lang="ru-RU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муниципальных учреждения с численностью 42 единицы</a:t>
            </a:r>
          </a:p>
        </p:txBody>
      </p:sp>
    </p:spTree>
  </p:cSld>
  <p:clrMapOvr>
    <a:masterClrMapping/>
  </p:clrMapOvr>
  <p:transition advTm="510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86800" cy="1198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69,0 </a:t>
            </a:r>
            <a:r>
              <a:rPr lang="ru-RU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27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9"/>
          <p:cNvGraphicFramePr>
            <a:graphicFrameLocks noGrp="1"/>
          </p:cNvGraphicFramePr>
          <p:nvPr>
            <p:ph idx="1"/>
          </p:nvPr>
        </p:nvGraphicFramePr>
        <p:xfrm>
          <a:off x="342900" y="1550988"/>
          <a:ext cx="85725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F575C-8480-43D3-A9FD-2D889466484B}" type="slidenum">
              <a:rPr lang="en-GB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  <p:transition advTm="499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на реализацию муниципальных программ,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3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-320675" y="1125538"/>
          <a:ext cx="9463088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174" y="4076700"/>
          <a:ext cx="914082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FCDE2-F644-41EF-BCAC-C8B0A23959DB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  <p:transition advTm="492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Распределение расходов по муниципальным программам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Реализовано 13 муниципальных программ на общую сумму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204747,5тыс.руб</a:t>
            </a:r>
            <a:endParaRPr lang="ru-R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495" y="1043960"/>
          <a:ext cx="9108504" cy="61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2016224"/>
                <a:gridCol w="2592288"/>
                <a:gridCol w="2195735"/>
              </a:tblGrid>
              <a:tr h="9123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Социальной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направленности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Обеспечение безопасных условий жизнедеятельности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Поддержка отраслей экономики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Общего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характера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69540"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– 7 9976,6 тыс.руб.</a:t>
                      </a:r>
                      <a:endParaRPr lang="ru-RU" sz="1650" b="1" dirty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</a:t>
                      </a:r>
                      <a:r>
                        <a:rPr lang="ru-RU" sz="16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жизнедеятельности населения  Лебяжского района –         </a:t>
                      </a:r>
                    </a:p>
                    <a:p>
                      <a:pPr algn="ctr"/>
                      <a:r>
                        <a:rPr lang="ru-RU" sz="16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 тыс.руб</a:t>
                      </a:r>
                      <a:r>
                        <a:rPr lang="ru-RU" sz="16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 -</a:t>
                      </a:r>
                    </a:p>
                    <a:p>
                      <a:pPr algn="ctr"/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6 836,8 тыс.руб.</a:t>
                      </a:r>
                      <a:endParaRPr lang="ru-RU" sz="1650" b="1" dirty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– 799,5тыс.руб.</a:t>
                      </a:r>
                      <a:endParaRPr lang="ru-RU" sz="165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23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</a:t>
                      </a:r>
                      <a:r>
                        <a:rPr lang="ru-RU" sz="1650" b="1" baseline="0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спорта – 141,9 тыс.руб.</a:t>
                      </a:r>
                      <a:endParaRPr lang="ru-RU" sz="1650" b="1" dirty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50" b="1" dirty="0" smtClean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5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8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 -15 761,6 тыс.руб.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муниципального управления –</a:t>
                      </a:r>
                    </a:p>
                    <a:p>
                      <a:pPr algn="ctr"/>
                      <a:r>
                        <a:rPr lang="ru-RU" sz="165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21 799,5 тыс.руб.</a:t>
                      </a:r>
                      <a:endParaRPr lang="ru-RU" sz="165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r>
                        <a:rPr lang="ru-RU" sz="1650" b="1" baseline="0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туризма – 17 826,8 тыс.руб.</a:t>
                      </a:r>
                      <a:endParaRPr lang="ru-RU" sz="1650" b="1" dirty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50" b="1" dirty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5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877">
                <a:tc vMerge="1">
                  <a:txBody>
                    <a:bodyPr/>
                    <a:lstStyle/>
                    <a:p>
                      <a:pPr algn="ctr"/>
                      <a:endParaRPr lang="ru-RU" sz="1650" b="1" dirty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коммунальной</a:t>
                      </a:r>
                      <a:r>
                        <a:rPr lang="ru-RU" sz="1650" b="1" baseline="0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жилищной инфраструктуры – 110,7 тыс.руб.</a:t>
                      </a:r>
                      <a:endParaRPr lang="ru-RU" sz="1650" b="1" dirty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</a:t>
                      </a:r>
                      <a:r>
                        <a:rPr lang="ru-RU" sz="165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финансами и регулирование межбюджетных отношений – 8 156,9 тыс.руб.</a:t>
                      </a:r>
                      <a:endParaRPr lang="ru-RU" sz="165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00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реализации</a:t>
                      </a:r>
                      <a:r>
                        <a:rPr lang="ru-RU" sz="1650" b="1" baseline="0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молодежной политики – 465,0 тыс.руб.</a:t>
                      </a:r>
                      <a:endParaRPr lang="ru-RU" sz="1650" b="1" dirty="0" smtClean="0">
                        <a:solidFill>
                          <a:srgbClr val="D119A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3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строительства и архитектуры  -</a:t>
                      </a:r>
                      <a:r>
                        <a:rPr lang="ru-RU" sz="1650" b="1" baseline="0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4560,3тыс.руб</a:t>
                      </a:r>
                      <a:endParaRPr lang="ru-RU" sz="1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Лебяжского района</a:t>
                      </a:r>
                      <a:r>
                        <a:rPr lang="ru-RU" sz="1650" b="1" baseline="0" dirty="0" smtClean="0">
                          <a:solidFill>
                            <a:srgbClr val="D119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47 283,7 тыс.руб</a:t>
                      </a:r>
                      <a:endParaRPr lang="ru-RU" sz="1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213BF-390B-4CC7-8A96-C8D49045FF5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-1332656" y="1"/>
            <a:ext cx="11881320" cy="764704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социальной направленности  </a:t>
            </a:r>
            <a:r>
              <a:rPr lang="ru-RU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620689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112"/>
                <a:gridCol w="1368152"/>
                <a:gridCol w="1296144"/>
                <a:gridCol w="899592"/>
              </a:tblGrid>
              <a:tr h="764149">
                <a:tc>
                  <a:txBody>
                    <a:bodyPr/>
                    <a:lstStyle/>
                    <a:p>
                      <a:pPr marL="2598738" indent="0" algn="ctr">
                        <a:tabLst>
                          <a:tab pos="1074738" algn="l"/>
                        </a:tabLs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marL="2598738" indent="0" algn="l">
                        <a:tabLst>
                          <a:tab pos="1074738" algn="l"/>
                        </a:tabLst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           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584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Муниципальная программа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«Развитие образования Лебяжского района»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80 181,3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79 976,6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64149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Организация и предоставление общедоступного</a:t>
                      </a:r>
                      <a:r>
                        <a:rPr lang="ru-RU" i="1" baseline="0" dirty="0" smtClean="0"/>
                        <a:t> и бесплатного дошкольного, общего и дополнительного образования</a:t>
                      </a:r>
                      <a:endParaRPr lang="ru-RU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63 571,7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63 408,5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5660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Социальное</a:t>
                      </a:r>
                      <a:r>
                        <a:rPr lang="ru-RU" i="1" baseline="0" dirty="0" smtClean="0"/>
                        <a:t> обеспечение населения </a:t>
                      </a:r>
                      <a:endParaRPr lang="ru-RU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3 215,1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3 215,1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5660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Охрана семьи и детства</a:t>
                      </a:r>
                      <a:endParaRPr lang="ru-RU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7 137,9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7 135,3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64149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Организация деятельности методкабинета и ведение бухгалтерского учета в учреждениях образования</a:t>
                      </a:r>
                      <a:endParaRPr lang="ru-RU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3 701,0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3 662,1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4904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Осуществление деятельности по опеке и попечительству</a:t>
                      </a:r>
                      <a:endParaRPr lang="ru-RU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430,5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430,5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4904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Капитальный ремонт зданий и объектов муниципальных образовательных организаций</a:t>
                      </a:r>
                      <a:endParaRPr lang="ru-RU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1 402,8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1 402,8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4904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Обустройство стадиона пгт.Лебяжье (ППМИ</a:t>
                      </a:r>
                      <a:r>
                        <a:rPr lang="ru-RU" i="1" baseline="0" dirty="0" smtClean="0"/>
                        <a:t> 2015 г.)</a:t>
                      </a:r>
                      <a:endParaRPr lang="ru-RU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722,3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722,3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608" name="Рисунок 6" descr="4ffa85259f4c5_medi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1237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  <p:transition advTm="491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333374"/>
            <a:ext cx="8229600" cy="791369"/>
          </a:xfrm>
        </p:spPr>
        <p:txBody>
          <a:bodyPr/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Показатели социально-экономического развития   Лебяжского района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484783"/>
          <a:ext cx="8640959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1298314"/>
                <a:gridCol w="1293973"/>
              </a:tblGrid>
              <a:tr h="585803">
                <a:tc rowSpan="2">
                  <a:txBody>
                    <a:bodyPr/>
                    <a:lstStyle/>
                    <a:p>
                      <a:pPr algn="ctr"/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2016год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585803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 населения района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7440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7 450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114611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прибыльных предприятий</a:t>
                      </a:r>
                    </a:p>
                    <a:p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(без организаций с численностью работников не более 15 человек) , тыс.руб.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11 000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03503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основной капитал, тыс.руб.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117 426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86 417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1561524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Отгружено товаров собственного производства , выполнено работ и услуг собственными силами, 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(без организаций с численностью работников не более 15 человек) , тыс.руб.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10 086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14 863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5429B-75C6-46E7-89CF-78E559BABEB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4" y="1124745"/>
          <a:ext cx="8712964" cy="560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94"/>
                <a:gridCol w="2727148"/>
                <a:gridCol w="720080"/>
                <a:gridCol w="504056"/>
                <a:gridCol w="648072"/>
                <a:gridCol w="770432"/>
                <a:gridCol w="2973982"/>
              </a:tblGrid>
              <a:tr h="40936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N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п/</a:t>
                      </a:r>
                      <a:r>
                        <a:rPr lang="ru-RU" sz="1200" dirty="0" err="1"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Наименование       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муниципальной программы,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  подпрограммы, отдельного  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 мероприятия, наименование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        показателей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Единица </a:t>
                      </a:r>
                      <a:b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измерения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Значение      </a:t>
                      </a:r>
                      <a:b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    показателей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Обоснование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отклонений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 значений 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показателя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 на конец 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38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SimSun"/>
                          <a:cs typeface="Times New Roman"/>
                        </a:rPr>
                        <a:t>Факт 2015 года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SimSun"/>
                          <a:cs typeface="Times New Roman"/>
                        </a:rPr>
                        <a:t>За 2016 год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план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факт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2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SimSun"/>
                          <a:cs typeface="Times New Roman"/>
                        </a:rPr>
                        <a:t>1.1.</a:t>
                      </a:r>
                      <a:endParaRPr lang="ru-RU" sz="13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Охват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дошкольным образованием детей в возрасте от трех до семи лет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86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Услуга предоставляется всем детям от 3 до 7 лет. Заявления от родителей удовлетворяются в полном объёме.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Показатель ниже ввиду того, что часть детей  из  сельской местности проживают в населенных пунктах, в которых нет дошкольных организаций. Кроме того, не все родители имеют возможность платить за посещение детьми дошкольных учреждений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204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SimSun"/>
                          <a:cs typeface="Times New Roman"/>
                        </a:rPr>
                        <a:t>1.2.</a:t>
                      </a:r>
                      <a:endParaRPr lang="ru-RU" sz="13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Удельный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вес лиц, сдавших единый государственный экзамен по обязательным предметам (русскому языку и математике), от числа выпускников, участвовавших в едином государственном экзамене по обязательным предметам (русскому языку и математике)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547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Сведения о достижении целевых показателей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эффективности реализации муниципальной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программы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образования Лебяжского района на 2014-2019 годы»</a:t>
            </a:r>
            <a:endParaRPr kumimoji="0" lang="ru-RU" sz="2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422065"/>
          <a:ext cx="8964486" cy="543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43"/>
                <a:gridCol w="4643678"/>
                <a:gridCol w="1292955"/>
                <a:gridCol w="775773"/>
                <a:gridCol w="861970"/>
                <a:gridCol w="948167"/>
              </a:tblGrid>
              <a:tr h="4681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N </a:t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dirty="0" err="1"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Наименование        </a:t>
                      </a:r>
                      <a:b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муниципальной программы, </a:t>
                      </a:r>
                      <a:b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  подпрограммы, отдельного   </a:t>
                      </a:r>
                      <a:b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 мероприятия, наименование </a:t>
                      </a:r>
                      <a:b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        показателей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Единица </a:t>
                      </a:r>
                      <a:b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измерения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Значение      </a:t>
                      </a:r>
                      <a:b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    показателей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SimSun"/>
                          <a:cs typeface="Times New Roman"/>
                        </a:rPr>
                        <a:t>Факт 2015 года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SimSun"/>
                          <a:cs typeface="Times New Roman"/>
                        </a:rPr>
                        <a:t>За 2016 год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план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факт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02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SimSun"/>
                          <a:cs typeface="Times New Roman"/>
                        </a:rPr>
                        <a:t>1. 3.</a:t>
                      </a:r>
                      <a:endParaRPr lang="ru-RU" sz="13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SimSun"/>
                          <a:cs typeface="Times New Roman"/>
                        </a:rPr>
                        <a:t>105</a:t>
                      </a:r>
                      <a:endParaRPr lang="ru-RU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94,5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ru-RU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1170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SimSun"/>
                          <a:cs typeface="Times New Roman"/>
                        </a:rPr>
                        <a:t>1.5.</a:t>
                      </a:r>
                      <a:endParaRPr lang="ru-RU" sz="13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Доля педагогических работников муниципальных общеобразовательных учреждений, имеющих высшую квалификационную категорию, в общей численности педагогических работников муниципальных общеобразовательных учреждений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SimSun"/>
                          <a:cs typeface="Times New Roman"/>
                        </a:rPr>
                        <a:t>23</a:t>
                      </a:r>
                      <a:endParaRPr lang="ru-RU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SimSun"/>
                          <a:cs typeface="Times New Roman"/>
                        </a:rPr>
                        <a:t>23</a:t>
                      </a:r>
                      <a:endParaRPr lang="ru-RU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02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SimSun"/>
                          <a:cs typeface="Times New Roman"/>
                        </a:rPr>
                        <a:t>1.6.</a:t>
                      </a:r>
                      <a:endParaRPr lang="ru-RU" sz="13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учителей в возрасте до 30 лет в общей численности учителей общеобразовательных  учреждений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16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SimSun"/>
                          <a:cs typeface="Times New Roman"/>
                        </a:rPr>
                        <a:t>1.7.</a:t>
                      </a:r>
                      <a:endParaRPr lang="ru-RU" sz="13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мероприятий патриотической направленности для населения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SimSun"/>
                          <a:cs typeface="Times New Roman"/>
                        </a:rPr>
                        <a:t>57</a:t>
                      </a:r>
                      <a:endParaRPr lang="ru-RU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SimSun"/>
                          <a:cs typeface="Times New Roman"/>
                        </a:rPr>
                        <a:t>70</a:t>
                      </a:r>
                      <a:endParaRPr lang="ru-RU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16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SimSun"/>
                          <a:cs typeface="Times New Roman"/>
                        </a:rPr>
                        <a:t>1.8.</a:t>
                      </a:r>
                      <a:endParaRPr lang="ru-RU" sz="13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подростков и молодежи, принявших участие в мероприятиях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SimSun"/>
                          <a:cs typeface="Times New Roman"/>
                        </a:rPr>
                        <a:t>657</a:t>
                      </a:r>
                      <a:endParaRPr lang="ru-RU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SimSun"/>
                          <a:cs typeface="Times New Roman"/>
                        </a:rPr>
                        <a:t>657</a:t>
                      </a:r>
                      <a:endParaRPr lang="ru-RU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16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SimSun"/>
                          <a:cs typeface="Times New Roman"/>
                        </a:rPr>
                        <a:t>1.9.</a:t>
                      </a:r>
                      <a:endParaRPr lang="ru-RU" sz="13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 и молодежи, занимающихся в объединениях образовательных учреждений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SimSun"/>
                          <a:cs typeface="Times New Roman"/>
                        </a:rPr>
                        <a:t>635</a:t>
                      </a:r>
                      <a:endParaRPr lang="ru-RU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SimSun"/>
                          <a:cs typeface="Times New Roman"/>
                        </a:rPr>
                        <a:t>580</a:t>
                      </a:r>
                      <a:endParaRPr lang="ru-RU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23528" y="36543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Сведения о достижении целевых показателей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эффективности реализации муниципальной программы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образования Лебяжского района на 2014-2019 годы»</a:t>
            </a:r>
            <a:endParaRPr kumimoji="0" lang="ru-RU" sz="2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98072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социальной направленности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008714"/>
          <a:ext cx="8712969" cy="550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07"/>
                <a:gridCol w="1728192"/>
                <a:gridCol w="1368152"/>
                <a:gridCol w="1007418"/>
              </a:tblGrid>
              <a:tr h="1950644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1248">
                <a:tc>
                  <a:txBody>
                    <a:bodyPr/>
                    <a:lstStyle/>
                    <a:p>
                      <a:pPr algn="just"/>
                      <a:r>
                        <a:rPr lang="ru-RU" b="1" i="0" dirty="0" smtClean="0"/>
                        <a:t>Муниципальная программа </a:t>
                      </a:r>
                      <a:r>
                        <a:rPr lang="ru-RU" sz="2000" b="1" i="0" dirty="0" smtClean="0"/>
                        <a:t>«Развитие  физической культуры  и спорта в  Лебяжском районе»</a:t>
                      </a:r>
                      <a:endParaRPr lang="ru-RU" sz="2000" b="1" i="0" dirty="0"/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  <a:tr h="853407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Популяризация физической культуры и спорта среди различных групп населения</a:t>
                      </a:r>
                      <a:endParaRPr lang="ru-RU" i="1" dirty="0"/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  <a:tr h="953259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Организация официальных физкультурных, физкультурно-спортивных и спортивных мероприятий</a:t>
                      </a:r>
                      <a:endParaRPr lang="ru-RU" i="1" dirty="0"/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  <a:tr h="382964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Развитие детско-юношеского спорта</a:t>
                      </a:r>
                    </a:p>
                    <a:p>
                      <a:pPr algn="just"/>
                      <a:endParaRPr lang="ru-RU" i="1" dirty="0"/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E8A37-833E-4881-BB54-6AFA4D0A907A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pic>
        <p:nvPicPr>
          <p:cNvPr id="25641" name="Рисунок 5" descr="физ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4745"/>
            <a:ext cx="34194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54927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социальной направленности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620713"/>
          <a:ext cx="9144000" cy="624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112"/>
                <a:gridCol w="1296144"/>
                <a:gridCol w="1224136"/>
                <a:gridCol w="1043608"/>
              </a:tblGrid>
              <a:tr h="93610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032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/>
                        <a:t>Муниципальная программа </a:t>
                      </a:r>
                      <a:r>
                        <a:rPr lang="ru-RU" sz="2000" b="1" i="1" dirty="0" smtClean="0"/>
                        <a:t>«Развитие культуры и туризма Лебяжского района»</a:t>
                      </a:r>
                      <a:endParaRPr lang="ru-RU" b="1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18699,1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17826,9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  <a:tr h="368008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Ремонт районного дома культуры в рамках ППМИ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1477,7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  <a:tr h="752848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Развитие и поддержка</a:t>
                      </a:r>
                      <a:r>
                        <a:rPr lang="ru-RU" i="1" baseline="0" dirty="0" smtClean="0"/>
                        <a:t> культурно-досуговой, концертной деятельности и народного творчества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6775,5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6487,3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  <a:tr h="702520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Организация библиотечно-информационного обслуживания</a:t>
                      </a:r>
                      <a:r>
                        <a:rPr lang="ru-RU" i="1" baseline="0" dirty="0" smtClean="0"/>
                        <a:t> населения района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3639,8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3467,8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  <a:tr h="667692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Организация дополнительного образования детей в Детской школе</a:t>
                      </a:r>
                      <a:r>
                        <a:rPr lang="ru-RU" i="1" baseline="0" dirty="0" smtClean="0"/>
                        <a:t> искусств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2038,7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1937,7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  <a:tr h="381538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Организация музейного дела  в Лебяжском районе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517,1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509,6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  <a:tr h="934250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Организация и ведение бухгалтерского учет в учреждениях культуры,</a:t>
                      </a:r>
                      <a:r>
                        <a:rPr lang="ru-RU" i="1" baseline="0" dirty="0" smtClean="0"/>
                        <a:t> организация хозяйственного обслуживания 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3768,2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3527,2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Расходы в</a:t>
                      </a:r>
                      <a:r>
                        <a:rPr lang="ru-RU" i="1" baseline="0" dirty="0" smtClean="0"/>
                        <a:t> области туризма и туристической деятельности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419,6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B5EA8-740B-4FB0-B094-176A8A741E01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pic>
        <p:nvPicPr>
          <p:cNvPr id="24627" name="Рисунок 5" descr="ozero_shayt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349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54927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социальной направленности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690563"/>
          <a:ext cx="8928993" cy="610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5"/>
                <a:gridCol w="1270350"/>
                <a:gridCol w="747041"/>
                <a:gridCol w="934937"/>
              </a:tblGrid>
              <a:tr h="1131258">
                <a:tc>
                  <a:txBody>
                    <a:bodyPr/>
                    <a:lstStyle/>
                    <a:p>
                      <a:pPr algn="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ru-RU" sz="1700" baseline="0" dirty="0" smtClean="0">
                          <a:solidFill>
                            <a:schemeClr val="tx1"/>
                          </a:solidFill>
                        </a:rPr>
                        <a:t>расходов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sz="17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700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%исполнения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6807">
                <a:tc>
                  <a:txBody>
                    <a:bodyPr/>
                    <a:lstStyle/>
                    <a:p>
                      <a:pPr algn="just"/>
                      <a:r>
                        <a:rPr lang="ru-RU" sz="1700" b="1" i="0" dirty="0" smtClean="0"/>
                        <a:t>Муниципальная программа </a:t>
                      </a:r>
                      <a:r>
                        <a:rPr lang="ru-RU" sz="1800" b="1" i="0" dirty="0" smtClean="0"/>
                        <a:t>«Повышение эффективности реализации молодежной</a:t>
                      </a:r>
                      <a:r>
                        <a:rPr lang="ru-RU" sz="1800" b="1" i="0" baseline="0" dirty="0" smtClean="0"/>
                        <a:t> политики и организация отдыха и оздоровления детей  и молодежи в Лебяжском районе»</a:t>
                      </a:r>
                      <a:endParaRPr lang="ru-RU" sz="1700" b="1" i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465,0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465,0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1199150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Предоставление социальных выплат молодым семьям на приобретение жилого помещения, в том числе эконом-класса, или строительство индивидуального  жилого дома</a:t>
                      </a:r>
                      <a:r>
                        <a:rPr lang="ru-RU" i="1" baseline="0" dirty="0" smtClean="0"/>
                        <a:t> за счет средств областного бюджета</a:t>
                      </a:r>
                      <a:endParaRPr lang="ru-RU" i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646121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Обеспечение жильем молодых семей по ФЦП «Жилище»</a:t>
                      </a:r>
                      <a:endParaRPr lang="ru-RU" i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646121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Обеспечение жильем молодых семей за счет средств местного бюджета</a:t>
                      </a:r>
                      <a:endParaRPr lang="ru-RU" i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4274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Мероприятия в сфере молодежной политики</a:t>
                      </a:r>
                      <a:endParaRPr lang="ru-RU" i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64521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/>
                        <a:t>Оплата</a:t>
                      </a:r>
                      <a:r>
                        <a:rPr lang="ru-RU" i="1" baseline="0" dirty="0" smtClean="0"/>
                        <a:t> стоимости питания детей в оздоровительных учреждениях с дневным пребыванием детей</a:t>
                      </a:r>
                      <a:endParaRPr lang="ru-RU" i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0A2E-A7AC-4AD9-B89B-7B5CFAF9991E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pic>
        <p:nvPicPr>
          <p:cNvPr id="26670" name="Рисунок 5" descr="semia_rabo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2520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-302285"/>
            <a:ext cx="91440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Сведения о достижении целевых показателей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эффективности реализации муниципальной программы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"Повышение эффективности реализации молодёжной политики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оздоровления детей и молодёжи в Лебяжском районе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2014 - 2019 годы"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B257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180487"/>
          <a:ext cx="9144001" cy="554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5328592"/>
                <a:gridCol w="1080120"/>
                <a:gridCol w="864096"/>
                <a:gridCol w="792088"/>
                <a:gridCol w="611561"/>
              </a:tblGrid>
              <a:tr h="480297">
                <a:tc rowSpan="3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Наименование        </a:t>
                      </a:r>
                      <a:b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муниципальной программы, </a:t>
                      </a: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подпрограммы, отдельного   </a:t>
                      </a:r>
                      <a:b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мероприятия, наименование </a:t>
                      </a:r>
                      <a:b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 показателей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Единица </a:t>
                      </a:r>
                      <a:b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Значение      </a:t>
                      </a:r>
                      <a:br>
                        <a:rPr lang="ru-RU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показателей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1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Факт за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2015 год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за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2016 год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8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факт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</a:tr>
              <a:tr h="585852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охват </a:t>
                      </a: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молодёжи, получающей социальные услуги в рамках реализации молодёжных программ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человек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1 760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1 765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1770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</a:tr>
              <a:tr h="802443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доля </a:t>
                      </a: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молодёжи, вовлечённой в деятельность детских и молодёжных общественных объединений, от общего числа молодёжи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</a:tr>
              <a:tr h="557964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доля </a:t>
                      </a: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молодых людей, принимающих участие в добровольческой деятельности, от общего числа молодёжи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15,8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22,7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17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</a:tr>
              <a:tr h="631915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доля </a:t>
                      </a: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молодых людей, вовлечённых в деятельность военно-патриотических клубов, от общего числа молодёжи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0,12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0,14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0,15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</a:tr>
              <a:tr h="802443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охват </a:t>
                      </a: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детей школьного возраста, получивших услугу отдыха и оздоровления в лагерях дневного пребывания детей;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40,1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84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65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</a:tr>
              <a:tr h="1069923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количество </a:t>
                      </a: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молодых семей, улучшивших жилищные условия (в том числе с использование собственных и заёмных средств) при оказании содействия  за счёт средств федерального, областного и местного бюджетов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семей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6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59" marR="245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10795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 направленная на обеспечение безопасных условий жизнедеятельности 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712969" cy="5290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234"/>
                <a:gridCol w="1509501"/>
                <a:gridCol w="1235047"/>
                <a:gridCol w="857187"/>
              </a:tblGrid>
              <a:tr h="155867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sz="17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34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Муниципальная программа «Обеспечение</a:t>
                      </a:r>
                      <a:r>
                        <a:rPr lang="ru-RU" b="1" baseline="0" dirty="0" smtClean="0"/>
                        <a:t> безопасности и жизнедеятельности населения Лебяжского района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1048,9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1028,3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</a:tr>
              <a:tr h="694631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Расходы на мероприятия по ликвидации последствий ЧС в районе</a:t>
                      </a:r>
                      <a:endParaRPr lang="ru-RU" i="1" dirty="0"/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Совершенствование программного и технического оснашения ЕДДС  Лебяжского района</a:t>
                      </a:r>
                      <a:endParaRPr lang="ru-RU" i="1" dirty="0"/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959,6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959,6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</a:tr>
              <a:tr h="681918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Профилактика правонарушений и борьба с преступностью в Лебяжском районе</a:t>
                      </a:r>
                      <a:endParaRPr lang="ru-RU" i="1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55900-60CB-4C78-AB4F-68E65B5B0E46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pic>
        <p:nvPicPr>
          <p:cNvPr id="27679" name="Рисунок 6" descr="image25995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28082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5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43458"/>
          <a:ext cx="9144000" cy="643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15"/>
                <a:gridCol w="5771553"/>
                <a:gridCol w="720080"/>
                <a:gridCol w="864096"/>
                <a:gridCol w="720080"/>
                <a:gridCol w="755576"/>
              </a:tblGrid>
              <a:tr h="41153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kern="5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</a:t>
                      </a:r>
                      <a:r>
                        <a:rPr lang="ru-RU" sz="14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/</a:t>
                      </a:r>
                      <a:r>
                        <a:rPr lang="ru-RU" sz="1400" kern="5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Наименование муниципальной программы, подпрограммы, отдельного мероприятия, наименование показателей</a:t>
                      </a: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Факт за 2015 </a:t>
                      </a:r>
                      <a:r>
                        <a:rPr lang="ru-RU" sz="14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/>
                </a:tc>
              </a:tr>
              <a:tr h="82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4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    Охват </a:t>
                      </a: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численности населения Лебяжского района  РСО и МСО при возникновении чрезвычайных ситуаций природного и техногенного характера, а также при переводе гражданской обороны на военное положение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%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</a:tr>
              <a:tr h="49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4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1.2.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    Соответствие </a:t>
                      </a: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ГОСТ программного и технического оснащения единой дежурно-диспетчерской службы Лебяжского района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%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</a:tr>
              <a:tr h="746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4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1.3.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     Процент </a:t>
                      </a: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созданных в целях гражданской обороны, предотвращения и ликвидации последствий чрезвычайных ситуаций природного и техногенного характера запасов финансовых средств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%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</a:tr>
              <a:tr h="85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4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1.4</a:t>
                      </a:r>
                      <a:r>
                        <a:rPr lang="ru-RU" sz="14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.           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Процент созданных в целях гражданской обороны, предотвращения и ликвидации последствий чрезвычайных ситуаций природного и техногенного характера запасов материально-технических и иных средств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%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59430" algn="ctr"/>
                          <a:tab pos="6119495" algn="r"/>
                        </a:tabLs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</a:tr>
              <a:tr h="335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1.5.</a:t>
                      </a: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   Снижение </a:t>
                      </a: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количества погибших и травмированных людей при пожарах</a:t>
                      </a: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%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06" marR="4206" marT="0" marB="0"/>
                </a:tc>
              </a:tr>
              <a:tr h="49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   Количество </a:t>
                      </a:r>
                      <a:r>
                        <a:rPr lang="ru-RU" sz="1600" kern="5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зарегистрированных преступлений экстремистской и террористической направленности</a:t>
                      </a: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</a:tr>
              <a:tr h="25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1.7</a:t>
                      </a: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Количество </a:t>
                      </a:r>
                      <a:r>
                        <a:rPr lang="ru-RU" sz="1600" kern="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зарегистрированных преступлений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</a:t>
                      </a:r>
                      <a:endParaRPr lang="ru-RU" sz="1600" kern="5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109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90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102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206" marR="4206" marT="0" marB="0"/>
                </a:tc>
              </a:tr>
              <a:tr h="497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1.8.</a:t>
                      </a:r>
                      <a:endParaRPr lang="ru-RU" sz="1400" kern="5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Темп </a:t>
                      </a:r>
                      <a:r>
                        <a:rPr lang="ru-RU" sz="16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прироста числа </a:t>
                      </a:r>
                      <a:r>
                        <a:rPr lang="ru-RU" sz="1600" kern="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наркопотребителей</a:t>
                      </a:r>
                      <a:r>
                        <a:rPr lang="ru-RU" sz="16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состоящих на учете и профилактическом наблюдении в лечебных учреждениях района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 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6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8162" y="72388"/>
            <a:ext cx="90676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9113" algn="ctr"/>
                <a:tab pos="6119813" algn="r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Сведения о достижении целевых показателей</a:t>
            </a:r>
            <a:r>
              <a:rPr lang="ru-RU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эффективности реализации муниципальной программы </a:t>
            </a:r>
            <a:r>
              <a:rPr kumimoji="0" lang="ru-RU" altLang="zh-CN" sz="175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«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Обеспечение безопасности  жизнедеятельности населения в Лебяжском районе</a:t>
            </a:r>
            <a:r>
              <a:rPr kumimoji="0" lang="ru-RU" altLang="zh-CN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 2014-2019 годы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»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6477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поддержки отраслей экономики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890589"/>
          <a:ext cx="8640960" cy="5645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992"/>
                <a:gridCol w="1497026"/>
                <a:gridCol w="1224840"/>
                <a:gridCol w="850102"/>
              </a:tblGrid>
              <a:tr h="1150762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9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Муниципальная программа «Развитие агропромышленного</a:t>
                      </a:r>
                      <a:r>
                        <a:rPr lang="ru-RU" b="1" baseline="0" dirty="0" smtClean="0"/>
                        <a:t> комплекса»</a:t>
                      </a:r>
                      <a:endParaRPr lang="ru-RU" b="1" dirty="0" smtClean="0"/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6841,9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6836,8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964746">
                <a:tc>
                  <a:txBody>
                    <a:bodyPr/>
                    <a:lstStyle/>
                    <a:p>
                      <a:r>
                        <a:rPr lang="ru-RU" dirty="0" smtClean="0"/>
                        <a:t>1. Государственных полномочий области по поддержке сельхозпроизводства</a:t>
                      </a:r>
                      <a:r>
                        <a:rPr lang="ru-RU" baseline="0" dirty="0" smtClean="0"/>
                        <a:t> (на выполнение управленческих функций)</a:t>
                      </a:r>
                      <a:endParaRPr lang="ru-RU" dirty="0"/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812667">
                <a:tc>
                  <a:txBody>
                    <a:bodyPr/>
                    <a:lstStyle/>
                    <a:p>
                      <a:pPr algn="just"/>
                      <a:r>
                        <a:rPr lang="ru-RU" b="0" baseline="0" dirty="0" smtClean="0">
                          <a:latin typeface="+mn-lt"/>
                          <a:cs typeface="Times New Roman" pitchFamily="18" charset="0"/>
                        </a:rPr>
                        <a:t>2. Осуществление полномочий РФ по проведению Всероссийской  сельскохозяйственной переписи</a:t>
                      </a: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477,6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472,6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1663023">
                <a:tc>
                  <a:txBody>
                    <a:bodyPr/>
                    <a:lstStyle/>
                    <a:p>
                      <a:r>
                        <a:rPr lang="ru-RU" dirty="0" smtClean="0"/>
                        <a:t>3. Организация проведения мероприятий по предупреждению и ликвидации болезней животных и их</a:t>
                      </a:r>
                      <a:r>
                        <a:rPr lang="ru-RU" baseline="0" dirty="0" smtClean="0"/>
                        <a:t> лечение в части организации и проведения отлова, учета, содержания и использования безнадзорных животных</a:t>
                      </a:r>
                      <a:endParaRPr lang="ru-RU" dirty="0"/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0097-7F85-452B-AB6D-345C70A0300D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pic>
        <p:nvPicPr>
          <p:cNvPr id="3076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2124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59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-105717"/>
          <a:ext cx="9180512" cy="696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37"/>
                <a:gridCol w="928694"/>
                <a:gridCol w="1000132"/>
                <a:gridCol w="2608249"/>
              </a:tblGrid>
              <a:tr h="946183"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расходов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(т.р.)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68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Поддержка малых форм хозяйствования 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(предоставление субсидий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5 389,5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5 389,5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179774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4.1. Мероприятие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подотрасли растениеводства, переработки и реализации продукции  растениеводства»   (возмещение процентной ставки по краткосрочным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инвестиционным кредитам)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3 832,5</a:t>
                      </a:r>
                      <a:endParaRPr lang="ru-RU" sz="1800" dirty="0">
                        <a:ln>
                          <a:noFill/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3 832,5</a:t>
                      </a:r>
                      <a:endParaRPr lang="ru-RU" sz="1800" dirty="0">
                        <a:ln>
                          <a:noFill/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Получателями субсидии являются 3 ООО, 3 КФХ по 8 кредитам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205989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4.2. Мероприятие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подотрасли животноводства, переработки и реализации продукции  животноводства»   (возмещение процентной ставки по инвестиционным кредитам на строительство и реконструкцию объектов мясного  и молочного скотоводства)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1 429,3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1 429,3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Получателями субсидии являются 1 ООО,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КФХ, 1 ИП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8 кредитам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146303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4.3. Мероприятие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«Поддержка малых форм хозяйствования» (возмещение процентной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ставки по кредитам, взятыми малыми формами хозяйствования)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Получателями субсидии являются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ЛПХ по 5 кредитам, 2 КФХ по 5 кредитам 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0097-7F85-452B-AB6D-345C70A0300D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22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5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728"/>
            <a:ext cx="8748464" cy="62299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Основы бюджетного процесса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68760"/>
          <a:ext cx="5832648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</a:tblGrid>
              <a:tr h="5184576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 соответствии с </a:t>
                      </a:r>
                      <a:r>
                        <a:rPr lang="ru-RU" sz="20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  <a:hlinkClick r:id="rId2"/>
                        </a:rPr>
                        <a:t>БК</a:t>
                      </a:r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РФ 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бюджетный процесс -</a:t>
                      </a:r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процесса: </a:t>
                      </a:r>
                    </a:p>
                    <a:p>
                      <a:pPr algn="l"/>
                      <a:endParaRPr lang="ru-RU" sz="20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-по составлению и рассмотрению проектов бюджетов, </a:t>
                      </a:r>
                    </a:p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-утверждению и исполнению бюджетов, контролю за их исполнением, </a:t>
                      </a:r>
                    </a:p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-осуществлению бюджетного учета, </a:t>
                      </a:r>
                    </a:p>
                    <a:p>
                      <a:pPr algn="l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-составлению, внешней проверке, рассмотрению и утверждению бюджетной отчетности.</a:t>
                      </a:r>
                      <a:endParaRPr lang="ru-RU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http://xn--h1aadcj4a9b.xn--p1ai/wp-content/uploads/byudzhetnyj-kode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289" y="2636912"/>
            <a:ext cx="3200175" cy="367240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ransition advTm="631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7529" y="-18583"/>
            <a:ext cx="900894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достижении целевых показателей эффективности реализации муниципальной программы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агропромышленного комплекса Лебяжского района на 2014-2020 годы»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124743"/>
          <a:ext cx="9144001" cy="556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4935492"/>
                <a:gridCol w="1224136"/>
                <a:gridCol w="864096"/>
                <a:gridCol w="864096"/>
                <a:gridCol w="827585"/>
              </a:tblGrid>
              <a:tr h="42305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ru-RU" sz="1400" dirty="0" err="1">
                          <a:latin typeface="Times New Roman"/>
                          <a:ea typeface="Times New Roman"/>
                          <a:cs typeface="Arial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Arial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Наименование   муниципальной программы, подпрограммы, отдельного мероприятия, наименование   показателей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    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Единица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измерения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Arial"/>
                        </a:rPr>
                        <a:t>Значение показателей   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Arial"/>
                        </a:rPr>
                        <a:t>Факт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за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Arial"/>
                        </a:rPr>
                        <a:t>2015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год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 2016 год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План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Arial"/>
                        </a:rPr>
                        <a:t>Факт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</a:tr>
              <a:tr h="80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 smtClean="0">
                          <a:latin typeface="Times New Roman"/>
                          <a:ea typeface="Calibri"/>
                          <a:cs typeface="Times New Roman"/>
                        </a:rPr>
                        <a:t>Доля фактически используемой сельскохозяйственными организациями пашни в общей площади пашни  района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16,6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16,4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Times New Roman"/>
                          <a:cs typeface="Times New Roman"/>
                        </a:rPr>
                        <a:t>18,78</a:t>
                      </a:r>
                      <a:endParaRPr lang="ru-RU" sz="17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</a:tr>
              <a:tr h="836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Удельный вес прибыльных  сельскохозяйственных организаций в общем их числе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85,71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</a:tr>
              <a:tr h="66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Средняя урожайность зерновых культур в сельскохозяйственных организациях 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центнеров с гектара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13,5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7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</a:tr>
              <a:tr h="995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Организация и проведение совещаний, семинаров с руководителями, специалистами предприятий агропромышленного комплекса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</a:tr>
              <a:tr h="42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Количество обустроенных скотомогильников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</a:tr>
              <a:tr h="66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Количество отловленных безнадзорных домашних животных 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голов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9" marR="5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7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" marR="579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79388" y="1"/>
            <a:ext cx="8964612" cy="90872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 поддержки отраслей экономики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919688"/>
          <a:ext cx="864096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3"/>
                <a:gridCol w="1669474"/>
                <a:gridCol w="1342679"/>
                <a:gridCol w="732264"/>
              </a:tblGrid>
              <a:tr h="115476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37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Муниципальная программа «Развитие</a:t>
                      </a:r>
                      <a:r>
                        <a:rPr lang="ru-RU" sz="2000" b="1" baseline="0" dirty="0" smtClean="0"/>
                        <a:t> коммунальной и жилищной инфраструктуры</a:t>
                      </a:r>
                      <a:r>
                        <a:rPr lang="ru-RU" sz="2000" b="1" dirty="0" smtClean="0"/>
                        <a:t>»</a:t>
                      </a: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937427">
                <a:tc>
                  <a:txBody>
                    <a:bodyPr/>
                    <a:lstStyle/>
                    <a:p>
                      <a:pPr algn="just"/>
                      <a:r>
                        <a:rPr lang="ru-RU" sz="2000" i="1" baseline="0" dirty="0" smtClean="0"/>
                        <a:t>Организация  и содержание  межпоселенческого кладбища  п.г.т. Лебяжье</a:t>
                      </a:r>
                      <a:endParaRPr lang="ru-RU" sz="2000" i="1" dirty="0"/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937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Муниципальная программа «Устойчивое развитие сельских территорий</a:t>
                      </a:r>
                      <a:r>
                        <a:rPr lang="ru-RU" sz="2000" b="1" i="1" baseline="0" dirty="0" smtClean="0"/>
                        <a:t>»  </a:t>
                      </a: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48 495,2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47 283,7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15055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проектов строительства, реконструкции автомобильных дорог общего пользования, с твердым покрытием</a:t>
                      </a:r>
                      <a:endParaRPr lang="ru-RU" sz="2400" b="1" i="1" dirty="0" smtClean="0"/>
                    </a:p>
                    <a:p>
                      <a:endParaRPr lang="ru-RU" sz="2000" b="1" i="1" dirty="0"/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48 495,2</a:t>
                      </a:r>
                      <a:endParaRPr lang="ru-RU" sz="2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47 283,7</a:t>
                      </a:r>
                      <a:endParaRPr lang="ru-RU" sz="2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77AC-91D4-4DB0-9B46-8C0CA65C94C5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pic>
        <p:nvPicPr>
          <p:cNvPr id="32804" name="Рисунок 5" descr="457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0257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54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453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достижении целевых показателей эффективности реализации муниципальной программы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коммунальной и жилищной инфраструктуры Лебяжского района на 2014-2019 годы»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3" y="1412775"/>
          <a:ext cx="8712966" cy="522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19"/>
                <a:gridCol w="4336772"/>
                <a:gridCol w="1099523"/>
                <a:gridCol w="1036008"/>
                <a:gridCol w="854212"/>
                <a:gridCol w="939632"/>
              </a:tblGrid>
              <a:tr h="610977"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6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 Наименование муниципальной  программы,     </a:t>
                      </a:r>
                      <a:r>
                        <a:rPr lang="ru-RU" sz="1600" dirty="0" smtClean="0">
                          <a:latin typeface="Times New Roman"/>
                          <a:ea typeface="Arial"/>
                          <a:cs typeface="Times New Roman"/>
                        </a:rPr>
                        <a:t>секторного </a:t>
                      </a: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мероприятия,  наименование      показателей    </a:t>
                      </a:r>
                      <a:endParaRPr lang="ru-RU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2152" marR="32152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 Единица </a:t>
                      </a:r>
                      <a:b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измерения</a:t>
                      </a:r>
                      <a:endParaRPr lang="ru-RU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2152" marR="32152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показателей эффективности</a:t>
                      </a:r>
                      <a:endParaRPr lang="ru-RU" sz="1600" dirty="0"/>
                    </a:p>
                  </a:txBody>
                  <a:tcPr marL="32152" marR="321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9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2013 год</a:t>
                      </a:r>
                      <a:endParaRPr lang="ru-RU" sz="16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факт</a:t>
                      </a:r>
                      <a:endParaRPr lang="ru-RU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2152" marR="3215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  <a:cs typeface="Times New Roman"/>
                        </a:rPr>
                        <a:t>2016 год</a:t>
                      </a:r>
                      <a:endParaRPr lang="ru-RU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2152" marR="321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План</a:t>
                      </a:r>
                      <a:endParaRPr lang="ru-RU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  <a:cs typeface="Times New Roman"/>
                        </a:rPr>
                        <a:t>факт</a:t>
                      </a:r>
                      <a:endParaRPr lang="ru-RU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2152" marR="32152" marT="0" marB="0"/>
                </a:tc>
              </a:tr>
              <a:tr h="702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доля утечек и неучтенного расхода воды в суммарном объеме воды, поданной в сеть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</a:tr>
              <a:tr h="702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доля потерь тепловой энергии в суммарном объеме отпуска тепловой энергии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12,0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</a:tr>
              <a:tr h="10539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количество аварий и инцидентов в год на сетей организаций коммунального комплекса в сфере тепло- и водоснабжения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0,38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0,39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</a:tr>
              <a:tr h="10539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доля сточных вод, очищенных до нормативных значений, в общем объеме сточных вод пропущенных через очистные сооружения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85,5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6477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поддержки отраслей экономики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90588"/>
          <a:ext cx="9144000" cy="58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088"/>
                <a:gridCol w="1584176"/>
                <a:gridCol w="1296144"/>
                <a:gridCol w="899592"/>
              </a:tblGrid>
              <a:tr h="1169839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12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Муниципальная программа «Развитие строительства</a:t>
                      </a:r>
                      <a:r>
                        <a:rPr lang="ru-RU" b="1" baseline="0" dirty="0" smtClean="0"/>
                        <a:t> и архитектуры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4560,3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4560,3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37042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градостроительной документации</a:t>
                      </a:r>
                      <a:endParaRPr lang="ru-RU" dirty="0"/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691236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по переселению граждан из аварийного</a:t>
                      </a:r>
                      <a:r>
                        <a:rPr lang="ru-RU" baseline="0" dirty="0" smtClean="0"/>
                        <a:t> жилищного фонда</a:t>
                      </a:r>
                      <a:endParaRPr lang="ru-RU" dirty="0"/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4557,1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4557,1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394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Муниципальная программа «Развитие транспортной</a:t>
                      </a:r>
                      <a:r>
                        <a:rPr lang="ru-RU" b="1" baseline="0" dirty="0" smtClean="0"/>
                        <a:t> системы</a:t>
                      </a:r>
                      <a:r>
                        <a:rPr lang="ru-RU" b="1" dirty="0" smtClean="0"/>
                        <a:t>»:</a:t>
                      </a:r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20365,2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15761,6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394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Расходы  по дорожному фонду отражены на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19665,2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15061,6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394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Поддержка</a:t>
                      </a:r>
                      <a:r>
                        <a:rPr lang="ru-RU" baseline="0" dirty="0" smtClean="0"/>
                        <a:t> развития транспорта</a:t>
                      </a:r>
                      <a:endParaRPr lang="ru-RU" dirty="0" smtClean="0"/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6C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394992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Мероприятия,</a:t>
                      </a:r>
                      <a:r>
                        <a:rPr lang="ru-RU" baseline="0" dirty="0" smtClean="0"/>
                        <a:t> направленные на повышение правового сознания и предупреждения опасного поведения участников  дорожного движения</a:t>
                      </a:r>
                      <a:endParaRPr lang="ru-RU" dirty="0"/>
                    </a:p>
                  </a:txBody>
                  <a:tcPr>
                    <a:solidFill>
                      <a:srgbClr val="CBBAA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течение 2016 года размещено 10 заметок по пропаганде безопасности дорожного движения в районной газете «Знамя Октября»</a:t>
                      </a:r>
                      <a:endParaRPr lang="ru-RU" dirty="0"/>
                    </a:p>
                  </a:txBody>
                  <a:tcPr>
                    <a:solidFill>
                      <a:srgbClr val="96C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713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7A324CD6-E118-4489-9017-8B6FF75ACCCF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pic>
        <p:nvPicPr>
          <p:cNvPr id="31795" name="Рисунок 6" descr="расчистка доро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1927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06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548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целевых показателей эффективности реализации муниципальной программы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строительства и архитектуры в Лебяжском районе на 2014-2019годы»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71545"/>
          <a:ext cx="9143998" cy="607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01"/>
                <a:gridCol w="4116361"/>
                <a:gridCol w="1000132"/>
                <a:gridCol w="642942"/>
                <a:gridCol w="714380"/>
                <a:gridCol w="533384"/>
                <a:gridCol w="681062"/>
                <a:gridCol w="1071536"/>
              </a:tblGrid>
              <a:tr h="351557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Nп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муниципальной  программы,     отдельного мероприятия,  наименование      показателей    </a:t>
                      </a:r>
                    </a:p>
                  </a:txBody>
                  <a:tcPr marL="16594" marR="16594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16594" marR="16594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6594" marR="16594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16594" marR="165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Обоснование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отклонений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значений 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показателя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</a:tr>
              <a:tr h="505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6594" marR="1659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6594" marR="165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 объем ввода жилья               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 кв. </a:t>
                      </a:r>
                      <a:b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метров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1,339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0,95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0,5804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637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ввода малоэтажного жилья  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 кв. </a:t>
                      </a:r>
                      <a:b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метров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1,339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0,95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0,5804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1428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Соотношение  средней рыночной стоимости стандартной квартиры общей  площадью 54 кв. метра и среднего годового совокупного денежного дохода семьи, состоящей  из 3 человек           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3,28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10177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  муниципальных образований,  принявших    правила</a:t>
                      </a:r>
                      <a:b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землепользования   и застройки           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50" marR="63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Все 4 поселения разработали ПЗЗ на всю территорию поселений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11312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   площадь    жилых    помещений, приходящейся в среднем  на  1  жителя,  введенной  в действие за год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метра на человека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0,12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0,078</a:t>
                      </a:r>
                    </a:p>
                  </a:txBody>
                  <a:tcPr marL="6350" marR="63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0,078/0,12*100%= 65 %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5369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достижении целевых показателей эффективности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муниципальной программы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транспортной системы Лебяжского района на 2014-2019»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1103095"/>
          <a:ext cx="9143998" cy="704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01"/>
                <a:gridCol w="2963662"/>
                <a:gridCol w="576064"/>
                <a:gridCol w="648072"/>
                <a:gridCol w="720080"/>
                <a:gridCol w="864096"/>
                <a:gridCol w="2987823"/>
              </a:tblGrid>
              <a:tr h="377418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Nп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муниципальной  программы,     отдельного мероприятия,  наименование      показателей    </a:t>
                      </a:r>
                    </a:p>
                  </a:txBody>
                  <a:tcPr marL="16594" marR="16594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16594" marR="16594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6594" marR="1659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16594" marR="165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Обоснование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отклонений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значений  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показателя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</a:tr>
              <a:tr h="222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6594" marR="1659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Содержание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автомобильных дорог общего пользования местного значения и искусственных сооружений на них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204,957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204,957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6594" marR="16594" marT="0" marB="0"/>
                </a:tc>
              </a:tr>
              <a:tr h="11451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Доля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         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Проведена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реконструкция автомобильной  дороги общего пользования местного значения на д. Мари Байса, протяжённостью 2,218 км.</a:t>
                      </a:r>
                    </a:p>
                  </a:txBody>
                  <a:tcPr marL="16594" marR="16594" marT="0" marB="0"/>
                </a:tc>
              </a:tr>
              <a:tr h="12988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Доля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населения, проживающего в населенных пунктах, не имеющих регулярного автобусного сообщения с административным центром муниципального района, в общей численности населения муниципального района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% 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0,19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Улучшение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показателя произошло за счет снижения  численности  населения, проживающего в населенных пунктах, не имеющих регулярного автобусного сообщения с административным центром муниципального района</a:t>
                      </a:r>
                    </a:p>
                  </a:txBody>
                  <a:tcPr marL="16594" marR="16594" marT="0" marB="0"/>
                </a:tc>
              </a:tr>
              <a:tr h="742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Количество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погибших в результате ДТП          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В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результате ДТП на автомобильной дороге регионального значения погиб один человек по причине несоблюдения водителями правил дорожного движения </a:t>
                      </a:r>
                    </a:p>
                  </a:txBody>
                  <a:tcPr marL="16594" marR="16594" marT="0" marB="0"/>
                </a:tc>
              </a:tr>
              <a:tr h="556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Количество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пострадавших в дорожно-транспортных происшествиях  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6594" marR="16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Число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пострадавших в результате  ДТП растет, основной причиной которых является несоблюдение водителями правил дорожного движения </a:t>
                      </a:r>
                    </a:p>
                  </a:txBody>
                  <a:tcPr marL="16594" marR="1659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87624" y="285751"/>
            <a:ext cx="7956376" cy="478954"/>
          </a:xfrm>
        </p:spPr>
        <p:txBody>
          <a:bodyPr/>
          <a:lstStyle/>
          <a:p>
            <a:pPr algn="ctr" eaLnBrk="1" hangingPunct="1"/>
            <a:r>
              <a:rPr lang="ru-RU" sz="2200" dirty="0" smtClean="0"/>
              <a:t>                         </a:t>
            </a:r>
            <a:r>
              <a:rPr lang="ru-RU" sz="2400" b="1" dirty="0" smtClean="0"/>
              <a:t>РАСХОДЫ НА ДОРОЖНОЕ ХОЗЯЙСТВО</a:t>
            </a:r>
            <a:r>
              <a:rPr lang="ru-RU" sz="2000" dirty="0" smtClean="0"/>
              <a:t>, </a:t>
            </a:r>
            <a:r>
              <a:rPr lang="ru-RU" sz="2200" dirty="0" smtClean="0"/>
              <a:t>тыс.руб.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</a:t>
            </a:r>
            <a:endParaRPr lang="ru-RU" sz="1800" dirty="0" smtClean="0"/>
          </a:p>
        </p:txBody>
      </p:sp>
      <p:graphicFrame>
        <p:nvGraphicFramePr>
          <p:cNvPr id="99" name="Содержимое 98"/>
          <p:cNvGraphicFramePr>
            <a:graphicFrameLocks noGrp="1"/>
          </p:cNvGraphicFramePr>
          <p:nvPr>
            <p:ph idx="1"/>
          </p:nvPr>
        </p:nvGraphicFramePr>
        <p:xfrm>
          <a:off x="214313" y="469983"/>
          <a:ext cx="8777318" cy="619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751"/>
                <a:gridCol w="1368152"/>
                <a:gridCol w="1368152"/>
                <a:gridCol w="1107263"/>
              </a:tblGrid>
              <a:tr h="5827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2016 год, план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2016 год, факт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+,-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67362,9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63835,5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-3527,4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072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акцизов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4035,2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4060,6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+25,4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6152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содержанию и ремонту автодорог общего пользования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14881,0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12539,6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-2341,4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664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 на строительство и реконструкцию автомобильных дорог общего пользования 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48446,7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47235,3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-1211,4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752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РАСХОДОВ: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68160,3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62345,4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-5814,9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48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содержанию и ремонту автодорог общего пользования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15741,2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13399,8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-2341,4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992"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Проектно-изыскательские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работы, проведение экспертизы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125,9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125,9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сельским</a:t>
                      </a:r>
                      <a:r>
                        <a:rPr lang="ru-RU" sz="19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поселениям на ремонт дорог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1550,0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1535,9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-14,1</a:t>
                      </a:r>
                    </a:p>
                  </a:txBody>
                  <a:tcPr/>
                </a:tc>
              </a:tr>
              <a:tr h="329472">
                <a:tc>
                  <a:txBody>
                    <a:bodyPr/>
                    <a:lstStyle/>
                    <a:p>
                      <a:pPr algn="l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автодорог общего пользования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2248,0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-2248,0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844">
                <a:tc>
                  <a:txBody>
                    <a:bodyPr/>
                    <a:lstStyle/>
                    <a:p>
                      <a:pPr algn="l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автодороги </a:t>
                      </a:r>
                      <a:r>
                        <a:rPr lang="ru-RU" sz="19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М-Байса-Марчата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48495,2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47283,8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-1211,4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49F82-AB7F-47EF-9993-2ABCADA22EA7}" type="slidenum">
              <a:rPr lang="en-GB"/>
              <a:pPr>
                <a:defRPr/>
              </a:pPr>
              <a:t>46</a:t>
            </a:fld>
            <a:endParaRPr lang="en-GB" dirty="0"/>
          </a:p>
        </p:txBody>
      </p:sp>
      <p:pic>
        <p:nvPicPr>
          <p:cNvPr id="21565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2663701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79388" y="1"/>
            <a:ext cx="8964612" cy="548680"/>
          </a:xfrm>
        </p:spPr>
        <p:txBody>
          <a:bodyPr/>
          <a:lstStyle/>
          <a:p>
            <a:pPr algn="ctr">
              <a:defRPr/>
            </a:pPr>
            <a:r>
              <a:rPr lang="ru-RU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общего характера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620713"/>
          <a:ext cx="8784977" cy="627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1"/>
                <a:gridCol w="1274851"/>
                <a:gridCol w="1245254"/>
                <a:gridCol w="864271"/>
              </a:tblGrid>
              <a:tr h="1181092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sz="17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700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597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Муниципальная программа </a:t>
                      </a:r>
                      <a:r>
                        <a:rPr lang="ru-RU" b="1" baseline="0" dirty="0" smtClean="0"/>
                        <a:t> «Управление муниципальным имуществом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799,6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799,5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90853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Предоставление субсидии на капитальные вложения в приобретение недвижимого имущества</a:t>
                      </a:r>
                      <a:endParaRPr lang="ru-RU" i="1" dirty="0"/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</a:tr>
              <a:tr h="63597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Выделение земельных участков  из земель сельскохозяйственного назначения</a:t>
                      </a:r>
                      <a:endParaRPr lang="ru-RU" i="1" dirty="0"/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118,0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  <a:tr h="63597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Межевание земельных участков, выполнение кадастровых работ</a:t>
                      </a:r>
                      <a:endParaRPr lang="ru-RU" i="1" dirty="0"/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  <a:tr h="90853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Организация и проведение независимой оценки объектов, предоставляемых на конкурсной основе в аренду</a:t>
                      </a:r>
                      <a:endParaRPr lang="ru-RU" i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635972">
                <a:tc>
                  <a:txBody>
                    <a:bodyPr/>
                    <a:lstStyle/>
                    <a:p>
                      <a:r>
                        <a:rPr lang="ru-RU" i="1" baseline="0" dirty="0" smtClean="0"/>
                        <a:t>Техническая инвентаризация  муниципального имущества и прочие работы</a:t>
                      </a:r>
                      <a:endParaRPr lang="ru-RU" i="1" dirty="0"/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71398"/>
                    </a:solidFill>
                  </a:tcPr>
                </a:tc>
              </a:tr>
              <a:tr h="69524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Формирование фонда капитального ремонта  общего  имущества  многоквартирных домов</a:t>
                      </a:r>
                      <a:endParaRPr lang="ru-RU" i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20ED4-8ECB-480E-B896-DCBAD93017B8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  <p:pic>
        <p:nvPicPr>
          <p:cNvPr id="28713" name="Рисунок 5" descr="survey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696"/>
            <a:ext cx="3455987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-9090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достижении целевых показателях эффективности реализации муниципальной программы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«Управление муниципальным имуществом муниципального образования Лебяжский муниципальный район Кировской области» на 2014 – 2019 годы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08993"/>
          <a:ext cx="9144001" cy="681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3538736"/>
                <a:gridCol w="720080"/>
                <a:gridCol w="720080"/>
                <a:gridCol w="792088"/>
                <a:gridCol w="792088"/>
                <a:gridCol w="2123729"/>
              </a:tblGrid>
              <a:tr h="28740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Наименование     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программы, 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подпрограммы, отдельного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мероприятия,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наименования  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Единица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Значение показателей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Обоснование отклонений значений  </a:t>
                      </a:r>
                      <a:b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показателя на конец отчетного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(при наличии)</a:t>
                      </a:r>
                    </a:p>
                  </a:txBody>
                  <a:tcPr marL="6350" marR="6350" marT="0" marB="0"/>
                </a:tc>
              </a:tr>
              <a:tr h="287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973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Доходы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бюджета муниципального образования Лебяжский муниципальный район от использования муниципального имущества и земельных участков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тыс</a:t>
                      </a:r>
                      <a:r>
                        <a:rPr lang="ru-RU" sz="15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2210,42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2166,21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1995,26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Расторжение  </a:t>
                      </a:r>
                      <a:r>
                        <a:rPr lang="ru-RU" sz="15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заключенных ранее договоров аренды имущества и земельных участков</a:t>
                      </a:r>
                    </a:p>
                  </a:txBody>
                  <a:tcPr marL="2094" marR="2094" marT="0" marB="0"/>
                </a:tc>
              </a:tr>
              <a:tr h="84204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Количество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заключенных договоров аренды муниципального имущества, находящегося в муниципальной собственности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Лебяжский муниципальный район 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ед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28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</a:tr>
              <a:tr h="14735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Количество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заключенных договоров аренды земельных участков,  находящихся в государственной собственности, не прошедшей разграничение, и в муниципальной собственности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 Лебяжский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муниципальный район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ед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3 266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передача </a:t>
                      </a:r>
                      <a:r>
                        <a:rPr lang="ru-RU" sz="15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полномочий по распоряжению земельными участками, государственная собственность на которые не разграничена, органам местного самоуправления поселений района</a:t>
                      </a:r>
                    </a:p>
                  </a:txBody>
                  <a:tcPr marL="2094" marR="2094" marT="0" marB="0"/>
                </a:tc>
              </a:tr>
              <a:tr h="14735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Доля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объектов недвижимости, в отношении которых проведена техническая инвентаризация, в общем количестве объектов недвижимости, учитываемых в реестре муниципальной собственности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 Лебяжский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муниципальный район и подлежащих технической инвентаризации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54,25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57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58,23</a:t>
                      </a:r>
                      <a:endParaRPr lang="ru-RU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94" marR="209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-6051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достижении целевых показателях эффективности реализации муниципальной программы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«Управление муниципальным имуществом муниципального образования Лебяжский муниципальный район Кировской области» на 2014 – 2019 годы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52737"/>
          <a:ext cx="8964490" cy="568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20"/>
                <a:gridCol w="3185727"/>
                <a:gridCol w="727241"/>
                <a:gridCol w="689513"/>
                <a:gridCol w="564755"/>
                <a:gridCol w="705944"/>
                <a:gridCol w="2646790"/>
              </a:tblGrid>
              <a:tr h="25901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Наименование     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программы, 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подпрограммы, отдельного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мероприятия,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наименования  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Единица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Значение показателей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Обоснование отклонений значений  </a:t>
                      </a:r>
                      <a:b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показателя на конец отчетного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(при наличии)</a:t>
                      </a:r>
                    </a:p>
                  </a:txBody>
                  <a:tcPr marL="6350" marR="6350" marT="0" marB="0"/>
                </a:tc>
              </a:tr>
              <a:tr h="259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061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объектов недвижимости, на которые зарегистрировано право собственности муниципального образования Лебяжский муниципальный район (хозяйственного ведения, оперативного управления), в общем количестве объектов недвижимости, учитываемых в реестре муниципальной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собственности  МО Лебяжский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муниципальный район и подлежащих государственной регистрации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39,22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45,57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Длительная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процедура оформления </a:t>
                      </a: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технических документов на объекты недвижимости, уточнения и согласования уникальных характеристик объектов недвижимости (местоположение, функциональное назначение, площадь и т.д.), внесением изменений в составленные ранее документы-основания для государственной регистрации права собственности</a:t>
                      </a:r>
                    </a:p>
                  </a:txBody>
                  <a:tcPr marL="2094" marR="2094" marT="0" marB="0"/>
                </a:tc>
              </a:tr>
              <a:tr h="185295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Удельный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вес земельных участков, на которые зарегистрировано право собственности муниципального образования Лебяжский муниципальный район, по отношению к общему количеству земельных участков, обладающих признаком муниципальной собственности муниципального образования Лебяжский муниципальный район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30,39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35,78</a:t>
                      </a:r>
                      <a:endParaRPr lang="ru-RU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094" marR="209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94" marR="209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Участники бюджетного процесса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052737"/>
          <a:ext cx="8640960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Глава Лебяжского района;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714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Лебяжская районная Дума;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754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администрация Лебяжского района Кировской области;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главы городского и сельских поселений;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представительные ОМС городского и сельских поселений;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Центральный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банк РФ, его структурные  подразделения;</a:t>
                      </a:r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кредитные организации;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органы Федерального казначейства;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органы муниципального финансового контроля;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контрольно-счетная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комиссия Лебяжского района;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финансовое управление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администрации Лебяжского района;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5575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главные администраторы  (администраторы) доходов бюджета муниципального района;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5575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главные распорядители (распорядители) средств бюджета муниципального района;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1571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получатели средств бюджета муниципального района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549275"/>
          </a:xfrm>
        </p:spPr>
        <p:txBody>
          <a:bodyPr/>
          <a:lstStyle/>
          <a:p>
            <a:pPr algn="ctr">
              <a:defRPr/>
            </a:pPr>
            <a:r>
              <a:rPr lang="ru-RU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общего характера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620713"/>
          <a:ext cx="8784977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740"/>
                <a:gridCol w="1296144"/>
                <a:gridCol w="1079822"/>
                <a:gridCol w="864271"/>
              </a:tblGrid>
              <a:tr h="1260524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(тыс.руб)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5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Муниципальная программа </a:t>
                      </a:r>
                      <a:r>
                        <a:rPr lang="ru-RU" b="1" baseline="0" dirty="0" smtClean="0"/>
                        <a:t> «Развитие муниципального управления</a:t>
                      </a:r>
                      <a:r>
                        <a:rPr lang="ru-RU" b="1" dirty="0" smtClean="0"/>
                        <a:t>»</a:t>
                      </a: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22446,1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21799,5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</a:tr>
              <a:tr h="951404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Функционирование деятельности администрации Лебяжского района и структурных подразделений администрации</a:t>
                      </a:r>
                      <a:endParaRPr lang="ru-RU" i="1" dirty="0"/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16399,6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16172,5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B59F"/>
                    </a:solidFill>
                  </a:tcPr>
                </a:tc>
              </a:tr>
              <a:tr h="951404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Обеспечение хозяйственной деятельности администрации района  и структурных подразделений администрации района</a:t>
                      </a:r>
                      <a:endParaRPr lang="ru-RU" i="1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3013,8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2651,8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66598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Выполнение полномочий субъекта Российской</a:t>
                      </a:r>
                      <a:r>
                        <a:rPr lang="ru-RU" i="1" baseline="0" dirty="0" smtClean="0"/>
                        <a:t> Федерации за счет передаваемых субвенций</a:t>
                      </a:r>
                      <a:endParaRPr lang="ru-RU" i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1587,3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1587,3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528510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Доплаты к пенсиям муниципальным служащим</a:t>
                      </a:r>
                      <a:endParaRPr lang="ru-RU" i="1" dirty="0"/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417,3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359,9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  <a:tr h="65532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Проведение выборов и референдумов</a:t>
                      </a:r>
                      <a:endParaRPr lang="ru-RU" i="1" dirty="0"/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  <a:tr h="380204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Обслуживание муниципального долга МО</a:t>
                      </a:r>
                      <a:endParaRPr lang="ru-RU" i="1" dirty="0"/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582,8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582,8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7D3E8-3D8B-4B15-8FCC-D14CA1F621CD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  <p:pic>
        <p:nvPicPr>
          <p:cNvPr id="29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0241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16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51520" y="-53147"/>
            <a:ext cx="88924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достижении целевых показателей эффективности реализации муниципальной программы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муниципального управления района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2014-2019 годы»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80727"/>
          <a:ext cx="9144000" cy="6194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02"/>
                <a:gridCol w="6238488"/>
                <a:gridCol w="817756"/>
                <a:gridCol w="520390"/>
                <a:gridCol w="594732"/>
                <a:gridCol w="594732"/>
              </a:tblGrid>
              <a:tr h="2880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N </a:t>
                      </a:r>
                      <a:b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kern="50" dirty="0" err="1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/</a:t>
                      </a:r>
                      <a:r>
                        <a:rPr lang="ru-RU" sz="1200" kern="50" dirty="0" err="1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/>
                      </a:r>
                      <a:b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Наименование   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муниципальной </a:t>
                      </a:r>
                      <a:r>
                        <a:rPr lang="ru-RU" sz="1200" kern="50" baseline="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программы,    </a:t>
                      </a:r>
                      <a:endParaRPr lang="ru-RU" sz="12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наименование   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показателей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Ед.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/>
                      </a:r>
                      <a:b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kern="50" dirty="0" err="1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изме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b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рения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Значение показателей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2015 год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2016 год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план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факт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</a:tr>
              <a:tr h="684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1.1.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Количество  нормативных правовых актов администрации Лебяжского района, противоречащих федеральному и областному законодательству по решению суда и не приведенных  в соответствие в течение установленного федеральным законодательством срока со дня вступления решения  суда в законную силу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единиц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</a:tr>
              <a:tr h="402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1.2.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количество обращений граждан  в администрацию  Лебяжского района, рассмотренных с нарушением сроков, установленных законодательством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единиц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</a:tr>
              <a:tr h="502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1.3.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количество лиц, замещающих муниципальные должности, и муниципальных служащих органов местного самоуправления, повысивших квалификацию и прошедших профессиональную переподготовку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единиц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19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17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17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</a:tr>
              <a:tr h="376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1.4.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материально-техническое обеспечение проведения выборов в представительный орган  Лебяжского муниципального района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%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</a:tr>
              <a:tr h="51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1.5.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количество проведенных заседаний административной комиссии по рассмотрению дел об административных правонарушениях в соответствии с Законом Кировской области от 06.04.2009 № 358-ЗО «Об административных комиссиях в Кировской области»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единиц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1.6.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внесение изменений и дополнений в списки кандидатов в присяжные заседатели, которые обеспечивают составление списков присяжных заседателей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%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66,6</a:t>
                      </a:r>
                      <a:endParaRPr lang="ru-RU" sz="16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количество проведенных  заседаний комиссии по делам несовершеннолетних и защите их прав при администрации Лебяжского района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9530" marR="68580" marT="0" marB="0"/>
                </a:tc>
              </a:tr>
              <a:tr h="882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доля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 (на усыновление (удочерение) и под опеку (попечительство), в том числе по договору о приемной семье либо в случаях, предусмотренных законами субъектов Российской Федерации, по договору о патронатной семье (патронате, патронатном воспитании)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530" marR="68580" marT="0" marB="0"/>
                </a:tc>
              </a:tr>
              <a:tr h="412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1.9.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доля обеспеченных жилыми помещениями лиц из числа детей-сирот и детей, оставшихся без попечения родителей,  по отношению к числу обратившихся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-252536" y="-53147"/>
            <a:ext cx="939653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достижении целевых показателей эффективности реализации муниципальной программы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муниципального управления района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2014-2019 годы»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980729"/>
          <a:ext cx="9143998" cy="614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65"/>
                <a:gridCol w="6064080"/>
                <a:gridCol w="625754"/>
                <a:gridCol w="685799"/>
                <a:gridCol w="685799"/>
                <a:gridCol w="609601"/>
              </a:tblGrid>
              <a:tr h="2924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N </a:t>
                      </a:r>
                      <a:b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kern="50" dirty="0" err="1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/</a:t>
                      </a:r>
                      <a:r>
                        <a:rPr lang="ru-RU" sz="1200" kern="50" dirty="0" err="1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/>
                      </a:r>
                      <a:b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Наименование   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муниципальной  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программы,    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наименование  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показателей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Ед.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/>
                      </a:r>
                      <a:b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kern="50" dirty="0" err="1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изме</a:t>
                      </a: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b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рения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Значение показателей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2015 год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2016 год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план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факт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</a:tr>
              <a:tr h="36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1.10.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удовлетворенность  населения Лебяжского  района работой учреждениями дошкольного образования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93,3</a:t>
                      </a:r>
                    </a:p>
                  </a:txBody>
                  <a:tcPr marL="49530" marR="68580" marT="0" marB="0"/>
                </a:tc>
              </a:tr>
              <a:tr h="240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1.11.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удовлетворенность  населения Лебяжского  района работой учреждениями общего  образования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84,1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95,1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</a:p>
                  </a:txBody>
                  <a:tcPr marL="49530" marR="68580" marT="0" marB="0"/>
                </a:tc>
              </a:tr>
              <a:tr h="36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1.12.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удовлетворенность  населения Лебяжского  района работой учреждениями дополнительного образования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92,6</a:t>
                      </a:r>
                    </a:p>
                  </a:txBody>
                  <a:tcPr marL="49530" marR="68580" marT="0" marB="0"/>
                </a:tc>
              </a:tr>
              <a:tr h="36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1.13.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удовлетворенность населения Лебяжского района работой учреждений культуры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49530" marR="68580" marT="0" marB="0"/>
                </a:tc>
              </a:tr>
              <a:tr h="36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1.14.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удельный вес  архивных  документов, хранящихся в муниципальном архиве  в  нормативных  условиях в  общем объеме хранимых документов 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</a:tr>
              <a:tr h="46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1.15.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ru-RU" sz="1600" kern="50" dirty="0" smtClean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дельный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вес запросов социально-правового характера, исполненных муниципальным архивом      в законодательно установленные сроки, в общем объеме исполненных запросов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9530" marR="68580" marT="0" marB="0"/>
                </a:tc>
              </a:tr>
              <a:tr h="36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1.16.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количество обоснованных жалоб на качество предоставления муниципальных услуг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9530" marR="68580" marT="0" marB="0"/>
                </a:tc>
              </a:tr>
              <a:tr h="223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1.17.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доля архивных документов, включенных в электронные описи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9530" marR="68580" marT="0" marB="0"/>
                </a:tc>
              </a:tr>
              <a:tr h="36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1.18.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граждан, которым </a:t>
                      </a:r>
                      <a:r>
                        <a:rPr lang="ru-RU" sz="1600" kern="5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предоставлена социальная выплата в виде субсидий на оплату жилых помещений и коммунальных услуг из  на 10 тыс. человек населения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24,4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21,1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21,0</a:t>
                      </a:r>
                    </a:p>
                  </a:txBody>
                  <a:tcPr marL="49530" marR="68580" marT="0" marB="0"/>
                </a:tc>
              </a:tr>
              <a:tr h="491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1.19.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        отношение 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объема муниципального долга   Лебяжского муниципального района  </a:t>
                      </a:r>
                      <a:r>
                        <a:rPr lang="ru-RU" sz="1600" kern="50" dirty="0" smtClean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  общему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годовому   объему доходов         районного       бюджета без учета объема    безвозмездных    поступлений     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24,1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100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</a:p>
                  </a:txBody>
                  <a:tcPr marL="49530" marR="68580" marT="0" marB="0"/>
                </a:tc>
              </a:tr>
              <a:tr h="62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1.20.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       отношение 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объема расходов       на обслуживание      </a:t>
                      </a:r>
                      <a:r>
                        <a:rPr lang="ru-RU" sz="1600" kern="50" dirty="0" smtClean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муниципального</a:t>
                      </a:r>
                      <a:r>
                        <a:rPr lang="ru-RU" sz="1600" kern="50" baseline="0" dirty="0" smtClean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kern="50" dirty="0" smtClean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долга  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Лебяжского муниципального  района  к  общему объему расходов районного  бюджета,       за исключением       объема  расходов, которые  осуществляются за счет   субвенций, предоставляемых   из   федерального бюджета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не  </a:t>
                      </a:r>
                      <a:b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</a:b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более </a:t>
                      </a:r>
                      <a:b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</a:b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15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</a:p>
                  </a:txBody>
                  <a:tcPr marL="49530" marR="68580" marT="0" marB="0"/>
                </a:tc>
              </a:tr>
              <a:tr h="36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1.21.</a:t>
                      </a:r>
                      <a:endParaRPr lang="ru-RU" sz="1000" kern="5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      отсутствие       </a:t>
                      </a: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просроченной     задолженности  по муниципальному долгу Лебяжского муниципального  района</a:t>
                      </a:r>
                      <a:endParaRPr lang="ru-RU" sz="1600" kern="50" dirty="0">
                        <a:solidFill>
                          <a:srgbClr val="00000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</a:p>
                  </a:txBody>
                  <a:tcPr marL="4953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</a:p>
                  </a:txBody>
                  <a:tcPr marL="4953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79388" y="1"/>
            <a:ext cx="8964612" cy="548679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  общего характера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1" y="692695"/>
          <a:ext cx="8643998" cy="573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704"/>
                <a:gridCol w="1458509"/>
                <a:gridCol w="1166245"/>
                <a:gridCol w="1165540"/>
              </a:tblGrid>
              <a:tr h="1046349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(тыс.руб.)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2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муниципальными финансами и регулирование межбюджетных отношений»  </a:t>
                      </a:r>
                      <a:endParaRPr lang="ru-RU" sz="20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8156,9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8156,9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1362737">
                <a:tc>
                  <a:txBody>
                    <a:bodyPr/>
                    <a:lstStyle/>
                    <a:p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дотации бюджетам поселений для финансового обеспечения расходных обязательств по переданным полномочиям	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1 258,0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1 258,0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1045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дотации на поддержку мер по обеспечению сбалансированности бюджетов поселений	</a:t>
                      </a: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4 555,0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4 555,0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728906">
                <a:tc>
                  <a:txBody>
                    <a:bodyPr/>
                    <a:lstStyle/>
                    <a:p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прочих межбюджетных трансфертов бюджетам поселений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2 343,9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2 343,9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77AC-91D4-4DB0-9B46-8C0CA65C94C5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</p:spTree>
  </p:cSld>
  <p:clrMapOvr>
    <a:masterClrMapping/>
  </p:clrMapOvr>
  <p:transition advTm="5554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-2867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достижении целевых показателях эффективности реализации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«Управление муниципальными финансами и регулирование межбюджетных отношений на 2014-2017 годы»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80729"/>
          <a:ext cx="9144001" cy="6940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2664296"/>
                <a:gridCol w="576064"/>
                <a:gridCol w="504056"/>
                <a:gridCol w="2160240"/>
                <a:gridCol w="720080"/>
                <a:gridCol w="720080"/>
                <a:gridCol w="1475657"/>
              </a:tblGrid>
              <a:tr h="2494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Наименование     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программы, 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подпрограммы, отдельного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мероприятия,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наименования  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Единица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350" marR="635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Значение показателей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Обоснование отклонений значений 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показателя на конец отчетного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года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249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9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1.1.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     проекта  районного     бюджета         в установленные    сроки           в соответствии    с бюджетным        законодательством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да/нет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да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Составленный проект представляется на рассмотрение и одобрение в администрацию района до 1 ноября текущего года,         а администрация района – не позднее 15 ноября т.г.на рассмотрение районной Думы</a:t>
                      </a: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Проект представлен в администрацию района 31.10.2015, исх. № 452; в районную Думу 13.11.2015, исх. № 1768</a:t>
                      </a: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/>
                </a:tc>
              </a:tr>
              <a:tr h="85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1.2.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Соблюдение сроков утверждения      сводной бюджетной росписи          районного    бюджета    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да/нет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да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Утверждается начальником финансового управления не позднее 23 декабря т.г.  </a:t>
                      </a: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Утверждена приказом начальника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фин.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управления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23.12.2015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722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1.3.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Своевременное    доведение лимитов бюджетных        обязательств  (ЛБО)  до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главных          распорядителей    средств районного бюджета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да/нет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 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ЛБО доводятся  казначейским отделом финансового управления не позднее 24 декабря т.г.</a:t>
                      </a: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Доведены 24.12.2015г.</a:t>
                      </a: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71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1.4.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Обеспечение      расходных       обязательств     МО Лебяжский муниципальный  район Кировской области средствами       районного    бюджета в объеме, утвержденном     решением районной Думы        о бюджете муниципального образования на      очередной финансовый год  и на       плановый период     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91,4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47625" marR="476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Расходные обязательства полностью не выполнены, в  связи с невыполнением  доходной базы и отсутствием денежных средств на счете муниципального образования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-2867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достижении целевых показателях эффективности реализации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«Управление муниципальными финансами и регулирование межбюджетных отношений на 2014-2017 годы»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80729"/>
          <a:ext cx="9144001" cy="680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2880320"/>
                <a:gridCol w="720080"/>
                <a:gridCol w="576064"/>
                <a:gridCol w="864096"/>
                <a:gridCol w="432048"/>
                <a:gridCol w="648072"/>
                <a:gridCol w="2699793"/>
              </a:tblGrid>
              <a:tr h="27687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Наименование     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программы, 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подпрограммы, отдельного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мероприятия,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наименования  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Единица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350" marR="635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Значение показателей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Обоснование отклонений значений 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показателя на конец отчетного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года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276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1.5.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Отношение  объема муниципального долга   Лебяжского муниципального района  к  общему годовому   объему доходов         районного       бюджета без учета объема    безвозмездных    поступлений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не 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более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100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плану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21,7%</a:t>
                      </a: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Фактически 24,0%</a:t>
                      </a: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Соблюдены требования Бюджетного кодекса РФ</a:t>
                      </a:r>
                    </a:p>
                  </a:txBody>
                  <a:tcPr marL="47625" marR="47625" marT="0" marB="0"/>
                </a:tc>
              </a:tr>
              <a:tr h="1556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1.6.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Отношение  объема расходов       на обслуживание      муниципального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долга   Лебяжского муниципального  района  к  общему объему расходов районного  бюджета,       за исключением       объема  расходов, которые  осуществляются за счет   субвенций, предоставляемых   из   других бюджетов бюджетной системы РФ   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не  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более 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15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0,387%</a:t>
                      </a: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0,40%</a:t>
                      </a: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Соблюдены требования Бюджетного кодекса РФ</a:t>
                      </a:r>
                    </a:p>
                  </a:txBody>
                  <a:tcPr marL="47625" marR="47625" marT="0" marB="0"/>
                </a:tc>
              </a:tr>
              <a:tr h="1556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1.7.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      просроченной     задолженности  по муниципальному долгу Лебяжского муниципального  района    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да/нет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Фактически муниципальный долг на 01.01.2017  6544,8 тыс.руб., в т.ч. кредит областного бюджета 1544,8 тыс.руб.со сроком гашения до 01.12..2018 г., кредиты кредитной организации: 1000 тыс.руб со сроком гашения  до 31.05.2017 и 4000,0 тыс.руб. со сроком  гашения до 10.09.2017г.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62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1.8.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Составление      годового   отчета об     исполнении районного   бюджета         в установленный    срок       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да/нет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-2867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достижении целевых показателях эффективности реализации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«Управление муниципальными финансами и регулирование межбюджетных отношений на 2014-2017 годы»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80729"/>
          <a:ext cx="9144001" cy="657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2808312"/>
                <a:gridCol w="576064"/>
                <a:gridCol w="576064"/>
                <a:gridCol w="576064"/>
                <a:gridCol w="792088"/>
                <a:gridCol w="3419873"/>
              </a:tblGrid>
              <a:tr h="25399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Наименование     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программы, 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подпрограммы, отдельного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мероприятия,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наименования  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Единица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Значение показателей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Обоснование отклонений значений 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показателя на конец отчетного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года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253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1.9.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Выполнение  финансовым управлением         утвержденного   плана контрольной работы     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100,0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100,0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100,0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На 2016 год запланировано 12 контрольных мероприятий, фактически проведено 12</a:t>
                      </a:r>
                    </a:p>
                  </a:txBody>
                  <a:tcPr marL="47625" marR="47625" marT="0" marB="0"/>
                </a:tc>
              </a:tr>
              <a:tr h="1552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1.10.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Отношение фактического объема средств бюджета муниципального района,  направляемых на сбалансированность бюджетов поселений,  к утвержденному плановому значению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83,4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Обеспечено              финансирование поселений за счет средств бюджета муниципального        района  на 100,0%      для выполнений    полномочий    органов местного       самоуправления       по вопросам        местного        значения поселений в сумме 4555,0 тыс.руб.</a:t>
                      </a:r>
                    </a:p>
                  </a:txBody>
                  <a:tcPr marL="47625" marR="47625" marT="0" marB="0"/>
                </a:tc>
              </a:tr>
              <a:tr h="1552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Перечисление дотации на выравнивание бюджетной обеспеченности поселений из бюджета Лебяжского муниципального района в соответствии с Законом области «О межбюджетных отношениях в Кировской области»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Обеспечено                     выполнение  государственных            полномочий Кировской   области   по   расчету   и предоставлению дотаций бюджетам поселений, в объёмах, поступивших от         департамента         финансов Кировской области в сумме 1258,0 тыс.руб.</a:t>
                      </a:r>
                    </a:p>
                  </a:txBody>
                  <a:tcPr marL="47625" marR="47625" marT="0" marB="0"/>
                </a:tc>
              </a:tr>
              <a:tr h="1164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1.12.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Перечисление    иных  межбюджетных   трансфертов  бюджетам поселений из     районного 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бюджета,     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в объеме,         утвержденном     решением районной Думы о   бюджете муниципального образования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100,0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Для финансового обеспечения расходных обязательств бюджетам поселений предоставлены прочие межбюджетные трансферты общего характера в сумме 2343,9  тыс.руб.,</a:t>
                      </a: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-2867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достижении целевых показателях эффективности реализации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«Управление муниципальными финансами и регулирование межбюджетных отношений на 2014-2017 годы»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80729"/>
          <a:ext cx="9144001" cy="689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2808312"/>
                <a:gridCol w="576064"/>
                <a:gridCol w="432048"/>
                <a:gridCol w="1728192"/>
                <a:gridCol w="504056"/>
                <a:gridCol w="2699793"/>
              </a:tblGrid>
              <a:tr h="2494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Наименование     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программы, 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подпрограммы, отдельного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мероприятия,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наименования   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marL="6350" marR="63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Единица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Значение показателей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Обоснование отклонений значений  </a:t>
                      </a:r>
                      <a:b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показателя на конец отчетного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года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249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Перечисление дотации на выравнивание бюджетной обеспеченности поселений из бюджета Лебяжского муниципального района в соответствии с Законом области «О межбюджетных отношениях в Кировской области»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Обеспечено                     выполнение  государственных            полномочий Кировской   области   по   расчету   и предоставлению дотаций бюджетам поселений, в объёмах, поступивших от         департамента         финансов Кировской области в сумме 1258,0 тыс.руб.</a:t>
                      </a:r>
                    </a:p>
                  </a:txBody>
                  <a:tcPr marL="47625" marR="47625" marT="0" marB="0"/>
                </a:tc>
              </a:tr>
              <a:tr h="85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1.12.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Перечисление    иных  межбюджетных   трансфертов  бюджетам поселений из     районного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бюджета,    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 объеме,         утвержденном     решением районной Думы о   бюджете муниципального образования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100,0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Для финансового обеспечения расходных обязательств бюджетам поселений предоставлены прочие межбюджетные трансферты общего характера в сумме 2343,9  тыс.руб.,</a:t>
                      </a:r>
                    </a:p>
                  </a:txBody>
                  <a:tcPr marL="47625" marR="47625" marT="0" marB="0"/>
                </a:tc>
              </a:tr>
              <a:tr h="722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1.13.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Наличие          результатов      оценки           мониторинга  качества       финансового      менеджмента,     осуществляемого  главными  распорядителями  средств           районного  бюджета  (составление     таблицы     ранжирования    в установленный   срок)      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да/нет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Результаты мониторинга ГРБС  проводятся в срок  до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июня т.г. и подлежат опубликованию на сайте Лебяжского района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Оценка качества  финансового менеджмента  по ГРБС будет проведена  в установленные сроки</a:t>
                      </a:r>
                    </a:p>
                  </a:txBody>
                  <a:tcPr marL="47625" marR="47625" marT="0" marB="0"/>
                </a:tc>
              </a:tr>
              <a:tr h="566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1.14.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Наличие  результатов   оценки  качества организации     и осуществления    бюджетного     процесса  и бюджетного законодательства сельских и городского поселений Лебяжского района  (проведение      оценки          в установленный    срок)          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 да/нет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  да 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До 20 числа месяца, следующего за отчетным кварталом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Проведено в установленные сроки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Результаты размещены на сайте Лебяжского района</a:t>
                      </a: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Меры социальной поддержки ,предоставляемые из бюджета муниципального 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996950"/>
          <a:ext cx="8784974" cy="6131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7"/>
                <a:gridCol w="1080245"/>
                <a:gridCol w="1656184"/>
                <a:gridCol w="1296018"/>
              </a:tblGrid>
              <a:tr h="1285461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меры </a:t>
                      </a: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социальной поддержки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получателей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выплаты в год на 1-го получателя,т.р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(тыс.руб.)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150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Частичная  компенсация расходов на оплату жилого помещения и коммунальных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 в  виде ежемесячной денежной выплаты отдельным категориям специалистов, работающих и проживающих в сельских населенных пунктах или поселках городского типа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0E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0E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0E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296,0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0E137"/>
                    </a:solidFill>
                  </a:tcPr>
                </a:tc>
              </a:tr>
              <a:tr h="249994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руководителям.  педагогическим работникам и иным специалистам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образовательных учреждений(за исключением совместителей), работающим и проживающим в сельских населенных пунктам(поселках городского типа) бесплатной жилой площади с отоплением и электроснабжением путем компенсации 100% расходов в виде ежемесячной денежной выплаты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3322,0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94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E4CE4-D7C7-46A5-A3F2-A883C0CDAB83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pic>
        <p:nvPicPr>
          <p:cNvPr id="35871" name="Рисунок 5" descr="max_13583404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1512887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75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Расходы по выплатам отдельным категориям граждан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573"/>
                <a:gridCol w="1049312"/>
                <a:gridCol w="1349115"/>
              </a:tblGrid>
              <a:tr h="1258002">
                <a:tc>
                  <a:txBody>
                    <a:bodyPr/>
                    <a:lstStyle/>
                    <a:p>
                      <a:pPr marL="1887538" indent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</a:p>
                    <a:p>
                      <a:pPr marL="1887538" indent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меры социальной </a:t>
                      </a:r>
                    </a:p>
                    <a:p>
                      <a:pPr marL="1887538" indent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поддержки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получателей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Объем расходов (тыс.руб.)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160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прав детей-сирот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детей, оставшихся без попечения родителей, лиц из числа детей-сирот и детей, оставшихся без попечения родителей, на жилое помещение в соответствии с Законом Кировской области «О социальной поддержке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ситуацию»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1244,9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934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Начисление и выплата компенсации платы, взимаемой с родителей (законных представителей) за присмотр и уход за детьми в образовательных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организациях, реализующих образовательную программу дошкольного образования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811,9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430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и выплата ежемесячных денежных выплат на детей-сирот и детей, оставшихся без попечения родителей,   находящихся под опекой(попечительством),в приемной семье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5313,4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822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Начисление и выплата ежемесячного вознаграждения, причитающегося приемным родителям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1010,0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ED858-05B1-49D5-A1D4-06F25715D007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pic>
        <p:nvPicPr>
          <p:cNvPr id="34846" name="Рисунок 5" descr="1333531798_reb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2736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5313" y="6357938"/>
            <a:ext cx="747712" cy="274637"/>
          </a:xfrm>
        </p:spPr>
        <p:txBody>
          <a:bodyPr>
            <a:normAutofit/>
          </a:bodyPr>
          <a:lstStyle/>
          <a:p>
            <a:pPr>
              <a:defRPr/>
            </a:pPr>
            <a:fld id="{0DA32B57-6535-4B6A-A9EF-9088ECF93372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2052" name="Рисунок 7" descr="бюджет 2014-2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3406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50800" y="1817688"/>
          <a:ext cx="8569325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286125" y="404813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FFFF"/>
                </a:solidFill>
              </a:rPr>
              <a:t>ОСНОВНЫЕ      ХАРАКТЕРИСТИКИ  ИСПОЛНЕНИЯ БЮДЖЕТА, млн.руб.</a:t>
            </a:r>
          </a:p>
          <a:p>
            <a:pPr algn="just"/>
            <a:endParaRPr lang="ru-RU" sz="2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96751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Предоставление  субсидий юридическим лицам, индивидуальным предпринимателям и физическим лицам – производителям товаров, работ, услуг</a:t>
            </a:r>
            <a:endParaRPr lang="ru-RU" sz="2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424936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4342F-5991-4256-8238-A21E40C15F1D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Предоставление  субсидий юридическим лицам, индивидуальным предпринимателям и физическим лицам – производителям товаров, работ, услуг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5130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5B401-E3C7-45E1-A2EF-7F0A1ABEC422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979712" y="3789040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11960" y="3861048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588224" y="3861048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55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3375"/>
            <a:ext cx="8964488" cy="12954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en-GB" sz="2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СТРУКТУРА МЕЖБЮДЖЕТНЫХ ТРАНСФЕРТОВ БЮДЖЕТ</a:t>
            </a:r>
            <a:r>
              <a:rPr lang="ru-RU" sz="2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АМ</a:t>
            </a:r>
            <a:r>
              <a:rPr lang="en-GB" sz="2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ПОСЕЛЕНИЙ,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тыс.руб.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50A8-2A4A-497C-A811-322CC0FCE1B4}" type="slidenum">
              <a:rPr lang="en-GB"/>
              <a:pPr>
                <a:defRPr/>
              </a:pPr>
              <a:t>62</a:t>
            </a:fld>
            <a:endParaRPr lang="en-GB" dirty="0"/>
          </a:p>
        </p:txBody>
      </p:sp>
      <p:graphicFrame>
        <p:nvGraphicFramePr>
          <p:cNvPr id="5" name="Диаграмма 7"/>
          <p:cNvGraphicFramePr>
            <a:graphicFrameLocks/>
          </p:cNvGraphicFramePr>
          <p:nvPr/>
        </p:nvGraphicFramePr>
        <p:xfrm>
          <a:off x="101600" y="980729"/>
          <a:ext cx="90424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64837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Дотации из бюджета муниципального района,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>
          <a:xfrm>
            <a:off x="611560" y="836713"/>
            <a:ext cx="3528392" cy="79208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Дотация на выравнивание бюджетной обеспеченности </a:t>
            </a:r>
          </a:p>
        </p:txBody>
      </p:sp>
      <p:sp>
        <p:nvSpPr>
          <p:cNvPr id="45060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25538"/>
            <a:ext cx="4041775" cy="790575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Дотация на поддержку мер по обеспечению сбалансированности бюджетов</a:t>
            </a:r>
          </a:p>
          <a:p>
            <a:endParaRPr lang="ru-RU" dirty="0" smtClean="0"/>
          </a:p>
        </p:txBody>
      </p:sp>
      <p:graphicFrame>
        <p:nvGraphicFramePr>
          <p:cNvPr id="8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467544" y="2060848"/>
          <a:ext cx="3744415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427984" y="1844824"/>
          <a:ext cx="4465637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E4811-CD00-4E01-B15C-4B50F638D0DE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2708920"/>
            <a:ext cx="134644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Михеевское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поселение -    2462,7 тыс.руб.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19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Субсидии бюджетам поселений, тыс.руб.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568630" cy="5516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158"/>
              </a:tblGrid>
              <a:tr h="195023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софинансирования инвестиционных программ   и проектов развития общественной инфраструктуры муниципальных образований    Кировской области.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дорожной  деятельности в отношении     автомобильных дорог   общего  пользования населенных пунктов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4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Лажское сельское поселение-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382,7 тыс.руб.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ремонт участков дороги д.Индыгойка проект «Многолетняя мечта»)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F5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Лебяжское городское поселение -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497,3 тыс.руб.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ремонт тротуаров по ул.пионерская п.Лебяжье проект «Доступная среда»)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местного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1535,9 тыс.руб.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(ремонт ул.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Октябрьская,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ремонт дорожного полотна пер.Больничный проект «Возрождение»)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2E545-E888-419D-B13E-4262413B31B6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</p:spTree>
  </p:cSld>
  <p:clrMapOvr>
    <a:masterClrMapping/>
  </p:clrMapOvr>
  <p:transition advTm="5039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Субвенции бюджетам поселений, предоставленные в 2016 году, тыс.руб.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52536" y="1988840"/>
          <a:ext cx="8939336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9EE39-480B-473D-9730-C0996160865D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50825" y="5373216"/>
            <a:ext cx="8569325" cy="1296145"/>
          </a:xfrm>
          <a:prstGeom prst="flowChartProcess">
            <a:avLst/>
          </a:prstGeom>
          <a:solidFill>
            <a:srgbClr val="11A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Субвенция по созданию и деятельности в муниципальных образованиях административных комиссий по рассмотрению дел об административных правонарушениях –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Лебяжское городское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поселение - 0,3тыс.руб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981075"/>
            <a:ext cx="8497888" cy="9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Субвенция на осуществление полномочий  по первичному  воинскому учету на территориях, где  отсутствуют военные комиссариаты -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483,1тыс.руб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Иные межбюджетные трансферты бюджетам поселений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55576" y="1268761"/>
          <a:ext cx="7632848" cy="467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79208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Лажское</a:t>
                      </a:r>
                      <a:r>
                        <a:rPr lang="ru-RU" sz="2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</a:t>
                      </a:r>
                      <a:endParaRPr lang="ru-RU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196518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содержание муниципальной  пожарной охраны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тыс.руб.</a:t>
                      </a:r>
                    </a:p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активизацию работы органов местного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самоуправления по введению самообложения граждан-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180,5 тыс.руб.</a:t>
                      </a:r>
                      <a:endParaRPr lang="ru-RU" sz="24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8EF7F-5821-4174-BB3F-421E2B123F1C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01625" y="1"/>
            <a:ext cx="8686800" cy="54867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долг</a:t>
            </a: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FDE2B-0946-436A-A95D-B1FAD43EA7AB}" type="slidenum">
              <a:rPr lang="en-GB"/>
              <a:pPr>
                <a:defRPr/>
              </a:pPr>
              <a:t>67</a:t>
            </a:fld>
            <a:endParaRPr lang="en-GB" dirty="0"/>
          </a:p>
        </p:txBody>
      </p:sp>
      <p:sp>
        <p:nvSpPr>
          <p:cNvPr id="4102" name="Прямоугольник 3"/>
          <p:cNvSpPr>
            <a:spLocks noChangeArrowheads="1"/>
          </p:cNvSpPr>
          <p:nvPr/>
        </p:nvSpPr>
        <p:spPr bwMode="auto">
          <a:xfrm>
            <a:off x="323528" y="620688"/>
            <a:ext cx="86409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В 2016  </a:t>
            </a:r>
            <a:r>
              <a:rPr lang="ru-RU" sz="2000" b="1" dirty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году   муниципальным   образованием Лебяжский   муниципальный       район </a:t>
            </a:r>
            <a:r>
              <a:rPr lang="ru-RU" sz="2000" b="1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привлечено кредитов </a:t>
            </a:r>
            <a:r>
              <a:rPr lang="ru-RU" sz="2000" b="1" dirty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кредитных </a:t>
            </a:r>
            <a:r>
              <a:rPr lang="ru-RU" sz="2000" b="1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организаций в </a:t>
            </a:r>
            <a:r>
              <a:rPr lang="ru-RU" sz="2000" b="1" dirty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сумме  </a:t>
            </a:r>
            <a:r>
              <a:rPr lang="ru-RU" sz="2000" b="1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8000,0 </a:t>
            </a:r>
            <a:r>
              <a:rPr lang="ru-RU" sz="2000" b="1" dirty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тыс.рублей. </a:t>
            </a:r>
          </a:p>
          <a:p>
            <a:pPr algn="just"/>
            <a:r>
              <a:rPr lang="ru-RU" sz="2000" b="1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	Погашено </a:t>
            </a:r>
            <a:r>
              <a:rPr lang="ru-RU" sz="2000" b="1" dirty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в течение года </a:t>
            </a:r>
            <a:r>
              <a:rPr lang="ru-RU" sz="2000" b="1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всего 7805,2 тыс.руб</a:t>
            </a:r>
            <a:r>
              <a:rPr lang="ru-RU" sz="2000" b="1" dirty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b="1" dirty="0" smtClean="0">
                <a:solidFill>
                  <a:srgbClr val="8B2575"/>
                </a:solidFill>
                <a:latin typeface="Times New Roman" pitchFamily="18" charset="0"/>
                <a:cs typeface="Times New Roman" pitchFamily="18" charset="0"/>
              </a:rPr>
              <a:t>в т.ч. кредитов кредитных организаций - 7000,0 тыс.руб. ,бюджетного кредита - 805,2 тыс.руб.</a:t>
            </a:r>
            <a:endParaRPr lang="ru-RU" sz="2000" b="1" dirty="0">
              <a:solidFill>
                <a:srgbClr val="8B25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323528" y="2780928"/>
          <a:ext cx="446360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6"/>
          <p:cNvGraphicFramePr>
            <a:graphicFrameLocks/>
          </p:cNvGraphicFramePr>
          <p:nvPr/>
        </p:nvGraphicFramePr>
        <p:xfrm>
          <a:off x="4716463" y="2492896"/>
          <a:ext cx="403225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01F0-E26C-40AB-8D89-4162E7B84D82}" type="slidenum">
              <a:rPr lang="en-GB"/>
              <a:pPr>
                <a:defRPr/>
              </a:pPr>
              <a:t>68</a:t>
            </a:fld>
            <a:endParaRPr lang="en-GB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142875" y="1428750"/>
            <a:ext cx="87868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D911D9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</a:p>
          <a:p>
            <a:pPr algn="ctr"/>
            <a:r>
              <a:rPr lang="ru-RU" sz="2400" b="1">
                <a:solidFill>
                  <a:srgbClr val="D911D9"/>
                </a:solidFill>
                <a:latin typeface="Times New Roman" pitchFamily="18" charset="0"/>
                <a:cs typeface="Times New Roman" pitchFamily="18" charset="0"/>
              </a:rPr>
              <a:t>подготовлен финансовым управлением администрации </a:t>
            </a:r>
          </a:p>
          <a:p>
            <a:pPr algn="ctr"/>
            <a:r>
              <a:rPr lang="ru-RU" sz="2400" b="1">
                <a:solidFill>
                  <a:srgbClr val="D911D9"/>
                </a:solidFill>
                <a:latin typeface="Times New Roman" pitchFamily="18" charset="0"/>
                <a:cs typeface="Times New Roman" pitchFamily="18" charset="0"/>
              </a:rPr>
              <a:t>Лебяжского района Кировской области</a:t>
            </a:r>
          </a:p>
          <a:p>
            <a:endParaRPr lang="ru-RU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613500 пгт. Лебяжье, ул. Комсомольская, д. 5, 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тел./факс 883344 2-01-50/2-03-74, а также на официальном сайте муниципального образования «Лебяжский район» в сети «Интернет»: </a:t>
            </a:r>
            <a:r>
              <a:rPr lang="en-US" sz="20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www.lebyazhe43.ru</a:t>
            </a:r>
            <a:endParaRPr lang="ru-RU" sz="2000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9" name="Рисунок 7" descr="gerb-m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42875"/>
            <a:ext cx="11953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Рисунок 9" descr="1818eab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97425"/>
            <a:ext cx="7639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kerom.ru/images/do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056784" cy="410445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5832648" cy="1285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ДОХОДЫ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Изменения   прогнозируемого   объема доходов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бюджета муниципального района  в 2016 году, </a:t>
            </a:r>
            <a:r>
              <a:rPr lang="ru-RU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88" y="1484313"/>
          <a:ext cx="8535293" cy="47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659"/>
                <a:gridCol w="1513095"/>
                <a:gridCol w="1295217"/>
                <a:gridCol w="1296144"/>
                <a:gridCol w="1584178"/>
              </a:tblGrid>
              <a:tr h="1080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2015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2016 год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946529">
                <a:tc>
                  <a:txBody>
                    <a:bodyPr/>
                    <a:lstStyle/>
                    <a:p>
                      <a:endParaRPr lang="ru-RU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ДОХОДЫ, всего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155,1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154,2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6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211,9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206,3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F6B57"/>
                    </a:solidFill>
                  </a:tcPr>
                </a:tc>
              </a:tr>
              <a:tr h="885679">
                <a:tc>
                  <a:txBody>
                    <a:bodyPr/>
                    <a:lstStyle/>
                    <a:p>
                      <a:endParaRPr lang="ru-RU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Налоговые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6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F6B57"/>
                    </a:solidFill>
                  </a:tcPr>
                </a:tc>
              </a:tr>
              <a:tr h="88567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Неналоговые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6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F6B57"/>
                    </a:solidFill>
                  </a:tcPr>
                </a:tc>
              </a:tr>
              <a:tr h="94863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Безвозмездные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 поступления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128,8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BB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126,8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6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182,6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179,1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F6B57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793EB-9918-4605-9F3C-B6768AE20E63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8474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2879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Объем и структура налоговых и неналоговых</a:t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доходов, безвозмездных поступлений бюджета муниципального района</a:t>
            </a: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млн.руб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7F8F9-AA44-4B22-8FC8-F0ABCF4DC355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7" name="Диаграмма 12"/>
          <p:cNvGraphicFramePr>
            <a:graphicFrameLocks/>
          </p:cNvGraphicFramePr>
          <p:nvPr/>
        </p:nvGraphicFramePr>
        <p:xfrm>
          <a:off x="-180975" y="1125538"/>
          <a:ext cx="5046663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13"/>
          <p:cNvGraphicFramePr>
            <a:graphicFrameLocks/>
          </p:cNvGraphicFramePr>
          <p:nvPr/>
        </p:nvGraphicFramePr>
        <p:xfrm>
          <a:off x="4427538" y="1124744"/>
          <a:ext cx="4716462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14"/>
          <p:cNvGraphicFramePr>
            <a:graphicFrameLocks/>
          </p:cNvGraphicFramePr>
          <p:nvPr/>
        </p:nvGraphicFramePr>
        <p:xfrm>
          <a:off x="0" y="1773238"/>
          <a:ext cx="4859338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12643</TotalTime>
  <Words>6625</Words>
  <Application>Microsoft Office PowerPoint</Application>
  <PresentationFormat>Экран (4:3)</PresentationFormat>
  <Paragraphs>1847</Paragraphs>
  <Slides>68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Поток</vt:lpstr>
      <vt:lpstr>Слайд 1</vt:lpstr>
      <vt:lpstr>Содержание </vt:lpstr>
      <vt:lpstr>     Показатели социально-экономического развития   Лебяжского района</vt:lpstr>
      <vt:lpstr>Основы бюджетного процесса</vt:lpstr>
      <vt:lpstr>Участники бюджетного процесса</vt:lpstr>
      <vt:lpstr>Слайд 6</vt:lpstr>
      <vt:lpstr>Слайд 7</vt:lpstr>
      <vt:lpstr>Изменения   прогнозируемого   объема доходов  бюджета муниципального района  в 2016 году, млн.руб.</vt:lpstr>
      <vt:lpstr>Объем и структура налоговых и неналоговых  доходов, безвозмездных поступлений бюджета муниципального района, млн.руб.  </vt:lpstr>
      <vt:lpstr>     Объем и структура налоговых  доходов  в 2016 году, млн.руб.</vt:lpstr>
      <vt:lpstr>    .  Объем и структура неналоговых доходов  в 2016 году,  тыс.руб</vt:lpstr>
      <vt:lpstr>     Безвозмездные поступления из бюджетов других уровней бюджетной системы в 2016 году,  - 178,2млн.руб.</vt:lpstr>
      <vt:lpstr>Результаты работы межведомственной комиссии, тыс.руб.</vt:lpstr>
      <vt:lpstr>Слайд 14</vt:lpstr>
      <vt:lpstr>Расходы бюджета  по разделам бюджетной классификации </vt:lpstr>
      <vt:lpstr>     </vt:lpstr>
      <vt:lpstr>Изменения   плановых расходов бюджета муниципального района, млн.руб.</vt:lpstr>
      <vt:lpstr>Расходы на образование, млн. руб.</vt:lpstr>
      <vt:lpstr> </vt:lpstr>
      <vt:lpstr>Слайд 20</vt:lpstr>
      <vt:lpstr>Общее образование</vt:lpstr>
      <vt:lpstr>Дополнительное образование:  ДШИ, ДЮСШ, Дом творчества</vt:lpstr>
      <vt:lpstr>РАСХОДЫ  НА  СОЦИАЛЬНУЮ ПОЛИТИКУ, тыс.руб.</vt:lpstr>
      <vt:lpstr>     Расходы на   культуру,  тыс.руб.</vt:lpstr>
      <vt:lpstr>Слайд 25</vt:lpstr>
      <vt:lpstr>Национальная экономика, 69,0 млн.руб.</vt:lpstr>
      <vt:lpstr>Структура расходов на реализацию муниципальных программ, млн.руб.</vt:lpstr>
      <vt:lpstr>   Распределение расходов по муниципальным программам  Реализовано 13 муниципальных программ на общую сумму  204747,5тыс.руб</vt:lpstr>
      <vt:lpstr>Муниципальные программы социальной направленности    </vt:lpstr>
      <vt:lpstr>Слайд 30</vt:lpstr>
      <vt:lpstr>Слайд 31</vt:lpstr>
      <vt:lpstr>Муниципальные программы социальной направленности </vt:lpstr>
      <vt:lpstr>Муниципальные программы социальной направленности </vt:lpstr>
      <vt:lpstr>Муниципальные программы социальной направленности </vt:lpstr>
      <vt:lpstr>Слайд 35</vt:lpstr>
      <vt:lpstr>Муниципальная программа направленная на обеспечение безопасных условий жизнедеятельности  </vt:lpstr>
      <vt:lpstr>Слайд 37</vt:lpstr>
      <vt:lpstr>Муниципальные программы поддержки отраслей экономики </vt:lpstr>
      <vt:lpstr>Слайд 39</vt:lpstr>
      <vt:lpstr>Слайд 40</vt:lpstr>
      <vt:lpstr>Муниципальные программы  поддержки отраслей экономики </vt:lpstr>
      <vt:lpstr>Слайд 42</vt:lpstr>
      <vt:lpstr>Муниципальные программы поддержки отраслей экономики </vt:lpstr>
      <vt:lpstr>Слайд 44</vt:lpstr>
      <vt:lpstr>Слайд 45</vt:lpstr>
      <vt:lpstr>                         РАСХОДЫ НА ДОРОЖНОЕ ХОЗЯЙСТВО, тыс.руб.              </vt:lpstr>
      <vt:lpstr>Муниципальные программы общего характера </vt:lpstr>
      <vt:lpstr>Слайд 48</vt:lpstr>
      <vt:lpstr>Слайд 49</vt:lpstr>
      <vt:lpstr>Муниципальные программы общего характера </vt:lpstr>
      <vt:lpstr>Слайд 51</vt:lpstr>
      <vt:lpstr>Слайд 52</vt:lpstr>
      <vt:lpstr>Муниципальные программы  общего характера</vt:lpstr>
      <vt:lpstr>Слайд 54</vt:lpstr>
      <vt:lpstr>Слайд 55</vt:lpstr>
      <vt:lpstr>Слайд 56</vt:lpstr>
      <vt:lpstr>Слайд 57</vt:lpstr>
      <vt:lpstr>Меры социальной поддержки ,предоставляемые из бюджета муниципального района</vt:lpstr>
      <vt:lpstr>Расходы по выплатам отдельным категориям граждан</vt:lpstr>
      <vt:lpstr> Предоставление  субсидий юридическим лицам, индивидуальным предпринимателям и физическим лицам – производителям товаров, работ, услуг</vt:lpstr>
      <vt:lpstr>Предоставление  субсидий юридическим лицам, индивидуальным предпринимателям и физическим лицам – производителям товаров, работ, услуг</vt:lpstr>
      <vt:lpstr>        СТРУКТУРА МЕЖБЮДЖЕТНЫХ ТРАНСФЕРТОВ БЮДЖЕТАМ ПОСЕЛЕНИЙ, тыс.руб. </vt:lpstr>
      <vt:lpstr>Дотации из бюджета муниципального района, тыс.руб.</vt:lpstr>
      <vt:lpstr>Субсидии бюджетам поселений, тыс.руб.</vt:lpstr>
      <vt:lpstr>Субвенции бюджетам поселений, предоставленные в 2016 году, тыс.руб.</vt:lpstr>
      <vt:lpstr>Иные межбюджетные трансферты бюджетам поселений, тыс.руб.</vt:lpstr>
      <vt:lpstr>Муниципальный долг</vt:lpstr>
      <vt:lpstr>Слайд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Лебяжское РФО</cp:lastModifiedBy>
  <cp:revision>1218</cp:revision>
  <dcterms:modified xsi:type="dcterms:W3CDTF">2017-04-03T08:57:33Z</dcterms:modified>
</cp:coreProperties>
</file>