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9"/>
  </p:notesMasterIdLst>
  <p:sldIdLst>
    <p:sldId id="268" r:id="rId2"/>
    <p:sldId id="281" r:id="rId3"/>
    <p:sldId id="276" r:id="rId4"/>
    <p:sldId id="279" r:id="rId5"/>
    <p:sldId id="297" r:id="rId6"/>
    <p:sldId id="296" r:id="rId7"/>
    <p:sldId id="300" r:id="rId8"/>
    <p:sldId id="271" r:id="rId9"/>
    <p:sldId id="274" r:id="rId10"/>
    <p:sldId id="282" r:id="rId11"/>
    <p:sldId id="262" r:id="rId12"/>
    <p:sldId id="257" r:id="rId13"/>
    <p:sldId id="258" r:id="rId14"/>
    <p:sldId id="259" r:id="rId15"/>
    <p:sldId id="261" r:id="rId16"/>
    <p:sldId id="263" r:id="rId17"/>
    <p:sldId id="264" r:id="rId18"/>
    <p:sldId id="265" r:id="rId19"/>
    <p:sldId id="266" r:id="rId20"/>
    <p:sldId id="283" r:id="rId21"/>
    <p:sldId id="298" r:id="rId22"/>
    <p:sldId id="267" r:id="rId23"/>
    <p:sldId id="284" r:id="rId24"/>
    <p:sldId id="286" r:id="rId25"/>
    <p:sldId id="287" r:id="rId26"/>
    <p:sldId id="301" r:id="rId27"/>
    <p:sldId id="302" r:id="rId28"/>
    <p:sldId id="289" r:id="rId29"/>
    <p:sldId id="290" r:id="rId30"/>
    <p:sldId id="306" r:id="rId31"/>
    <p:sldId id="303" r:id="rId32"/>
    <p:sldId id="304" r:id="rId33"/>
    <p:sldId id="307" r:id="rId34"/>
    <p:sldId id="310" r:id="rId35"/>
    <p:sldId id="311" r:id="rId36"/>
    <p:sldId id="312" r:id="rId37"/>
    <p:sldId id="31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7D025"/>
    <a:srgbClr val="F57E1B"/>
    <a:srgbClr val="C35D0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1.3559227131171228E-2"/>
                  <c:y val="5.2287215734581919E-3"/>
                </c:manualLayout>
              </c:layout>
              <c:showVal val="1"/>
            </c:dLbl>
            <c:dLbl>
              <c:idx val="1"/>
              <c:layout>
                <c:manualLayout>
                  <c:x val="1.506580792352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6572388715875967E-2"/>
                  <c:y val="-5.2287215734581919E-3"/>
                </c:manualLayout>
              </c:layout>
              <c:showVal val="1"/>
            </c:dLbl>
            <c:dLbl>
              <c:idx val="3"/>
              <c:layout>
                <c:manualLayout>
                  <c:x val="1.0546065546466475E-2"/>
                  <c:y val="1.5686164720374561E-2"/>
                </c:manualLayout>
              </c:layout>
              <c:showVal val="1"/>
            </c:dLbl>
            <c:dLbl>
              <c:idx val="4"/>
              <c:layout>
                <c:manualLayout>
                  <c:x val="1.2052646338818869E-2"/>
                  <c:y val="-2.6143607867290986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 отчет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128.80000000000001</c:v>
                </c:pt>
                <c:pt idx="1">
                  <c:v>183.9</c:v>
                </c:pt>
                <c:pt idx="2">
                  <c:v>131</c:v>
                </c:pt>
                <c:pt idx="3">
                  <c:v>126.6</c:v>
                </c:pt>
                <c:pt idx="4">
                  <c:v>122.5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7.5329039617618001E-3"/>
                  <c:y val="7.843082360187336E-3"/>
                </c:manualLayout>
              </c:layout>
              <c:showVal val="1"/>
            </c:dLbl>
            <c:dLbl>
              <c:idx val="1"/>
              <c:layout>
                <c:manualLayout>
                  <c:x val="1.6572388715875991E-2"/>
                  <c:y val="1.3071803933645465E-2"/>
                </c:manualLayout>
              </c:layout>
              <c:showVal val="1"/>
            </c:dLbl>
            <c:dLbl>
              <c:idx val="2"/>
              <c:layout>
                <c:manualLayout>
                  <c:x val="1.0546065546466527E-2"/>
                  <c:y val="-4.792939407224994E-17"/>
                </c:manualLayout>
              </c:layout>
              <c:showVal val="1"/>
            </c:dLbl>
            <c:dLbl>
              <c:idx val="3"/>
              <c:layout>
                <c:manualLayout>
                  <c:x val="1.3559108502762394E-2"/>
                  <c:y val="2.614154931549038E-3"/>
                </c:manualLayout>
              </c:layout>
              <c:showVal val="1"/>
            </c:dLbl>
            <c:dLbl>
              <c:idx val="4"/>
              <c:layout>
                <c:manualLayout>
                  <c:x val="1.3559227131171228E-2"/>
                  <c:y val="5.2287215734581425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 отчет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16.8</c:v>
                </c:pt>
                <c:pt idx="1">
                  <c:v>18.2</c:v>
                </c:pt>
                <c:pt idx="2">
                  <c:v>17.2</c:v>
                </c:pt>
                <c:pt idx="3">
                  <c:v>17.5</c:v>
                </c:pt>
                <c:pt idx="4">
                  <c:v>18.100000000000001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1.6572388715875967E-2"/>
                  <c:y val="-1.0457443146916323E-2"/>
                </c:manualLayout>
              </c:layout>
              <c:showVal val="1"/>
            </c:dLbl>
            <c:dLbl>
              <c:idx val="1"/>
              <c:layout>
                <c:manualLayout>
                  <c:x val="1.0546065546466551E-2"/>
                  <c:y val="-2.6143607867290717E-3"/>
                </c:manualLayout>
              </c:layout>
              <c:showVal val="1"/>
            </c:dLbl>
            <c:dLbl>
              <c:idx val="2"/>
              <c:layout>
                <c:manualLayout>
                  <c:x val="3.0131615847047216E-3"/>
                  <c:y val="-2.6143607867290986E-3"/>
                </c:manualLayout>
              </c:layout>
              <c:showVal val="1"/>
            </c:dLbl>
            <c:dLbl>
              <c:idx val="3"/>
              <c:layout>
                <c:manualLayout>
                  <c:x val="1.3559227131171228E-2"/>
                  <c:y val="2.6143607867291437E-3"/>
                </c:manualLayout>
              </c:layout>
              <c:showVal val="1"/>
            </c:dLbl>
            <c:dLbl>
              <c:idx val="4"/>
              <c:layout>
                <c:manualLayout>
                  <c:x val="6.0263231694094432E-3"/>
                  <c:y val="-5.2287215734581919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 отчет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9.5</c:v>
                </c:pt>
                <c:pt idx="1">
                  <c:v>8.6999999999999993</c:v>
                </c:pt>
                <c:pt idx="2">
                  <c:v>9.3000000000000007</c:v>
                </c:pt>
                <c:pt idx="3">
                  <c:v>9.6999999999999993</c:v>
                </c:pt>
                <c:pt idx="4">
                  <c:v>9.9</c:v>
                </c:pt>
              </c:numCache>
            </c:numRef>
          </c:val>
        </c:ser>
        <c:gapWidth val="46"/>
        <c:gapDepth val="103"/>
        <c:shape val="cylinder"/>
        <c:axId val="57982336"/>
        <c:axId val="59638912"/>
        <c:axId val="0"/>
      </c:bar3DChart>
      <c:catAx>
        <c:axId val="579823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Arial Black" pitchFamily="34" charset="0"/>
              </a:defRPr>
            </a:pPr>
            <a:endParaRPr lang="ru-RU"/>
          </a:p>
        </c:txPr>
        <c:crossAx val="59638912"/>
        <c:crosses val="autoZero"/>
        <c:auto val="1"/>
        <c:lblAlgn val="ctr"/>
        <c:lblOffset val="100"/>
      </c:catAx>
      <c:valAx>
        <c:axId val="59638912"/>
        <c:scaling>
          <c:orientation val="minMax"/>
        </c:scaling>
        <c:delete val="1"/>
        <c:axPos val="l"/>
        <c:numFmt formatCode="General" sourceLinked="1"/>
        <c:tickLblPos val="none"/>
        <c:crossAx val="579823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Georgia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756139850556676"/>
          <c:y val="7.3164842240824202E-2"/>
          <c:w val="0.29243860149443357"/>
          <c:h val="0.3646329272771288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"/>
          <c:y val="3.0866359269839376E-2"/>
          <c:w val="1"/>
          <c:h val="0.777143128375454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на выравнивание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1041</c:v>
                </c:pt>
                <c:pt idx="1">
                  <c:v>1258</c:v>
                </c:pt>
                <c:pt idx="2">
                  <c:v>2508</c:v>
                </c:pt>
                <c:pt idx="3">
                  <c:v>2488</c:v>
                </c:pt>
                <c:pt idx="4">
                  <c:v>2470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Дотация на сбалансированнолсть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3186.9</c:v>
                </c:pt>
                <c:pt idx="1">
                  <c:v>4475</c:v>
                </c:pt>
                <c:pt idx="2">
                  <c:v>2746</c:v>
                </c:pt>
                <c:pt idx="3">
                  <c:v>2756</c:v>
                </c:pt>
                <c:pt idx="4">
                  <c:v>2765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883.9</c:v>
                </c:pt>
                <c:pt idx="1">
                  <c:v>880</c:v>
                </c:pt>
                <c:pt idx="2">
                  <c:v>1633.8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МБТ2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920.6</c:v>
                </c:pt>
                <c:pt idx="1">
                  <c:v>980.5</c:v>
                </c:pt>
                <c:pt idx="2">
                  <c:v>900</c:v>
                </c:pt>
                <c:pt idx="3">
                  <c:v>900</c:v>
                </c:pt>
                <c:pt idx="4">
                  <c:v>900</c:v>
                </c:pt>
              </c:numCache>
            </c:numRef>
          </c:val>
        </c:ser>
        <c:shape val="box"/>
        <c:axId val="72583808"/>
        <c:axId val="72606080"/>
        <c:axId val="0"/>
      </c:bar3DChart>
      <c:catAx>
        <c:axId val="72583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2606080"/>
        <c:crosses val="autoZero"/>
        <c:auto val="1"/>
        <c:lblAlgn val="ctr"/>
        <c:lblOffset val="100"/>
      </c:catAx>
      <c:valAx>
        <c:axId val="72606080"/>
        <c:scaling>
          <c:orientation val="minMax"/>
        </c:scaling>
        <c:delete val="1"/>
        <c:axPos val="l"/>
        <c:numFmt formatCode="General" sourceLinked="1"/>
        <c:tickLblPos val="none"/>
        <c:crossAx val="725838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1550472435441589E-2"/>
          <c:y val="0.8358582048097476"/>
          <c:w val="0.93556712978945322"/>
          <c:h val="0.16414179519025254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"/>
          <c:y val="2.4080171169356752E-2"/>
          <c:w val="0.75925296779743956"/>
          <c:h val="0.8269550023132170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7.2</c:v>
                </c:pt>
                <c:pt idx="1">
                  <c:v>7.7</c:v>
                </c:pt>
                <c:pt idx="2">
                  <c:v>7.8</c:v>
                </c:pt>
                <c:pt idx="3">
                  <c:v>7.9</c:v>
                </c:pt>
                <c:pt idx="4">
                  <c:v>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5.5</c:v>
                </c:pt>
                <c:pt idx="1">
                  <c:v>5.2</c:v>
                </c:pt>
                <c:pt idx="2">
                  <c:v>5.4</c:v>
                </c:pt>
                <c:pt idx="3">
                  <c:v>5.7</c:v>
                </c:pt>
                <c:pt idx="4">
                  <c:v>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уплаты акцизов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2.7</c:v>
                </c:pt>
                <c:pt idx="1">
                  <c:v>3.9</c:v>
                </c:pt>
                <c:pt idx="2">
                  <c:v>2.8</c:v>
                </c:pt>
                <c:pt idx="3">
                  <c:v>2.7</c:v>
                </c:pt>
                <c:pt idx="4">
                  <c:v>2.9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Гспошлина</c:v>
                </c:pt>
              </c:strCache>
            </c:strRef>
          </c:tx>
          <c:dLbls>
            <c:dLbl>
              <c:idx val="0"/>
              <c:layout>
                <c:manualLayout>
                  <c:x val="1.0683766618523879E-2"/>
                  <c:y val="-9.2014617943412688E-2"/>
                </c:manualLayout>
              </c:layout>
              <c:showVal val="1"/>
            </c:dLbl>
            <c:dLbl>
              <c:idx val="1"/>
              <c:layout>
                <c:manualLayout>
                  <c:x val="1.1211132743090525E-2"/>
                  <c:y val="-6.9564938933697223E-2"/>
                </c:manualLayout>
              </c:layout>
              <c:showVal val="1"/>
            </c:dLbl>
            <c:dLbl>
              <c:idx val="2"/>
              <c:layout>
                <c:manualLayout>
                  <c:x val="8.007951959350371E-3"/>
                  <c:y val="-7.4916088082443183E-2"/>
                </c:manualLayout>
              </c:layout>
              <c:showVal val="1"/>
            </c:dLbl>
            <c:dLbl>
              <c:idx val="3"/>
              <c:layout>
                <c:manualLayout>
                  <c:x val="2.0820548984831301E-2"/>
                  <c:y val="-6.9564938933697223E-2"/>
                </c:manualLayout>
              </c:layout>
              <c:showVal val="1"/>
            </c:dLbl>
            <c:dLbl>
              <c:idx val="4"/>
              <c:layout>
                <c:manualLayout>
                  <c:x val="1.9219084702440901E-2"/>
                  <c:y val="-6.956493893369722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0.5</c:v>
                </c:pt>
                <c:pt idx="1">
                  <c:v>0.5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</c:numCache>
            </c:numRef>
          </c:val>
        </c:ser>
        <c:gapWidth val="33"/>
        <c:shape val="box"/>
        <c:axId val="50971008"/>
        <c:axId val="50972544"/>
        <c:axId val="0"/>
      </c:bar3DChart>
      <c:catAx>
        <c:axId val="50971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50972544"/>
        <c:crosses val="autoZero"/>
        <c:auto val="1"/>
        <c:lblAlgn val="ctr"/>
        <c:lblOffset val="100"/>
      </c:catAx>
      <c:valAx>
        <c:axId val="50972544"/>
        <c:scaling>
          <c:orientation val="minMax"/>
        </c:scaling>
        <c:delete val="1"/>
        <c:axPos val="l"/>
        <c:numFmt formatCode="General" sourceLinked="1"/>
        <c:tickLblPos val="none"/>
        <c:crossAx val="5097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49287579157875"/>
          <c:y val="0.16615254904307117"/>
          <c:w val="0.23387019497833578"/>
          <c:h val="0.79051220188410964"/>
        </c:manualLayout>
      </c:layout>
      <c:txPr>
        <a:bodyPr/>
        <a:lstStyle/>
        <a:p>
          <a:pPr>
            <a:defRPr sz="1600" b="1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0913526160215458"/>
          <c:y val="0.18309371170530159"/>
          <c:w val="0.59086473839784548"/>
          <c:h val="0.7020027764019786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c:spPr>
          <c:dLbls>
            <c:dLbl>
              <c:idx val="0"/>
              <c:layout>
                <c:manualLayout>
                  <c:x val="3.2031807837401773E-3"/>
                  <c:y val="-0.234375"/>
                </c:manualLayout>
              </c:layout>
              <c:showVal val="1"/>
            </c:dLbl>
            <c:dLbl>
              <c:idx val="1"/>
              <c:layout>
                <c:manualLayout>
                  <c:x val="1.2812723134960603E-2"/>
                  <c:y val="-0.35312500000000008"/>
                </c:manualLayout>
              </c:layout>
              <c:showVal val="1"/>
            </c:dLbl>
            <c:dLbl>
              <c:idx val="2"/>
              <c:layout>
                <c:manualLayout>
                  <c:x val="4.8047475254117834E-3"/>
                  <c:y val="-0.39117036551175466"/>
                </c:manualLayout>
              </c:layout>
              <c:showVal val="1"/>
            </c:dLbl>
            <c:dLbl>
              <c:idx val="3"/>
              <c:layout>
                <c:manualLayout>
                  <c:x val="1.2692869528086447E-2"/>
                  <c:y val="-0.41954337027512367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7240.3</c:v>
                </c:pt>
                <c:pt idx="1">
                  <c:v>7729.3</c:v>
                </c:pt>
                <c:pt idx="2">
                  <c:v>7873.9</c:v>
                </c:pt>
                <c:pt idx="3">
                  <c:v>7890.6</c:v>
                </c:pt>
                <c:pt idx="4">
                  <c:v>7915.2</c:v>
                </c:pt>
              </c:numCache>
            </c:numRef>
          </c:val>
        </c:ser>
        <c:shape val="cylinder"/>
        <c:axId val="67299968"/>
        <c:axId val="67301760"/>
        <c:axId val="0"/>
      </c:bar3DChart>
      <c:catAx>
        <c:axId val="67299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67301760"/>
        <c:crosses val="autoZero"/>
        <c:auto val="1"/>
        <c:lblAlgn val="ctr"/>
        <c:lblOffset val="100"/>
      </c:catAx>
      <c:valAx>
        <c:axId val="67301760"/>
        <c:scaling>
          <c:orientation val="minMax"/>
        </c:scaling>
        <c:delete val="1"/>
        <c:axPos val="l"/>
        <c:numFmt formatCode="General" sourceLinked="1"/>
        <c:tickLblPos val="none"/>
        <c:crossAx val="672999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8985843383236521E-2"/>
          <c:y val="7.1505456508730997E-2"/>
          <c:w val="0.9810141566167635"/>
          <c:h val="0.7817701054658646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dLbls>
            <c:dLbl>
              <c:idx val="0"/>
              <c:layout>
                <c:manualLayout>
                  <c:x val="4.7236130851361444E-3"/>
                  <c:y val="-0.28975594048872139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2">
                            <a:lumMod val="10000"/>
                          </a:schemeClr>
                        </a:solidFill>
                      </a:defRPr>
                    </a:pPr>
                    <a:r>
                      <a: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2706,3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3.0105610870822808E-2"/>
                  <c:y val="-0.37318758367714372"/>
                </c:manualLayout>
              </c:layout>
              <c:showVal val="1"/>
            </c:dLbl>
            <c:dLbl>
              <c:idx val="2"/>
              <c:layout>
                <c:manualLayout>
                  <c:x val="2.3131050572924937E-2"/>
                  <c:y val="-0.35677438853310089"/>
                </c:manualLayout>
              </c:layout>
              <c:showVal val="1"/>
            </c:dLbl>
            <c:dLbl>
              <c:idx val="3"/>
              <c:layout>
                <c:manualLayout>
                  <c:x val="8.413816089400037E-3"/>
                  <c:y val="-0.38070722838705334"/>
                </c:manualLayout>
              </c:layout>
              <c:showVal val="1"/>
            </c:dLbl>
            <c:dLbl>
              <c:idx val="4"/>
              <c:layout>
                <c:manualLayout>
                  <c:x val="9.4472261702722698E-3"/>
                  <c:y val="-0.38719450192916477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2706.3</c:v>
                </c:pt>
                <c:pt idx="1">
                  <c:v>3977.5</c:v>
                </c:pt>
                <c:pt idx="2">
                  <c:v>2771</c:v>
                </c:pt>
                <c:pt idx="3">
                  <c:v>2679.7</c:v>
                </c:pt>
                <c:pt idx="4">
                  <c:v>2923.1</c:v>
                </c:pt>
              </c:numCache>
            </c:numRef>
          </c:val>
        </c:ser>
        <c:shape val="cylinder"/>
        <c:axId val="68957696"/>
        <c:axId val="68959232"/>
        <c:axId val="0"/>
      </c:bar3DChart>
      <c:catAx>
        <c:axId val="68957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68959232"/>
        <c:crosses val="autoZero"/>
        <c:auto val="1"/>
        <c:lblAlgn val="ctr"/>
        <c:lblOffset val="100"/>
      </c:catAx>
      <c:valAx>
        <c:axId val="68959232"/>
        <c:scaling>
          <c:orientation val="minMax"/>
        </c:scaling>
        <c:delete val="1"/>
        <c:axPos val="l"/>
        <c:numFmt formatCode="General" sourceLinked="1"/>
        <c:tickLblPos val="none"/>
        <c:crossAx val="68957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"/>
          <c:y val="2.4080171169356752E-2"/>
          <c:w val="0.69008950467661079"/>
          <c:h val="0.8269550618939192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ЕСХН</c:v>
                </c:pt>
              </c:strCache>
            </c:strRef>
          </c:tx>
          <c:dLbls>
            <c:dLbl>
              <c:idx val="0"/>
              <c:layout>
                <c:manualLayout>
                  <c:x val="-8.4295890486315575E-4"/>
                  <c:y val="-1.2002922656462869E-2"/>
                </c:manualLayout>
              </c:layout>
              <c:showVal val="1"/>
            </c:dLbl>
            <c:dLbl>
              <c:idx val="1"/>
              <c:layout>
                <c:manualLayout>
                  <c:x val="9.2719339994489316E-4"/>
                  <c:y val="-2.4522594003506992E-2"/>
                </c:manualLayout>
              </c:layout>
              <c:showVal val="1"/>
            </c:dLbl>
            <c:dLbl>
              <c:idx val="2"/>
              <c:layout>
                <c:manualLayout>
                  <c:x val="2.5934646802060748E-3"/>
                  <c:y val="-2.0925857505119213E-2"/>
                </c:manualLayout>
              </c:layout>
              <c:showVal val="1"/>
            </c:dLbl>
            <c:dLbl>
              <c:idx val="3"/>
              <c:layout>
                <c:manualLayout>
                  <c:x val="2.6823652260357799E-3"/>
                  <c:y val="-2.2304182608459094E-2"/>
                </c:manualLayout>
              </c:layout>
              <c:showVal val="1"/>
            </c:dLbl>
            <c:dLbl>
              <c:idx val="4"/>
              <c:layout>
                <c:manualLayout>
                  <c:x val="5.4380365651383183E-3"/>
                  <c:y val="-2.25352506990204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242.3</c:v>
                </c:pt>
                <c:pt idx="1">
                  <c:v>201.9</c:v>
                </c:pt>
                <c:pt idx="2">
                  <c:v>261.2</c:v>
                </c:pt>
                <c:pt idx="3">
                  <c:v>266.7</c:v>
                </c:pt>
                <c:pt idx="4">
                  <c:v>273.10000000000002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ЕНВД</c:v>
                </c:pt>
              </c:strCache>
            </c:strRef>
          </c:tx>
          <c:dLbls>
            <c:dLbl>
              <c:idx val="0"/>
              <c:layout>
                <c:manualLayout>
                  <c:x val="-9.2719339994489316E-4"/>
                  <c:y val="-5.854323004011365E-2"/>
                </c:manualLayout>
              </c:layout>
              <c:showVal val="1"/>
            </c:dLbl>
            <c:dLbl>
              <c:idx val="1"/>
              <c:layout>
                <c:manualLayout>
                  <c:x val="-3.3955342456199345E-3"/>
                  <c:y val="-3.7173966275888211E-2"/>
                </c:manualLayout>
              </c:layout>
              <c:showVal val="1"/>
            </c:dLbl>
            <c:dLbl>
              <c:idx val="2"/>
              <c:layout>
                <c:manualLayout>
                  <c:x val="6.9715709807007349E-3"/>
                  <c:y val="-4.4484156260387715E-2"/>
                </c:manualLayout>
              </c:layout>
              <c:showVal val="1"/>
            </c:dLbl>
            <c:dLbl>
              <c:idx val="3"/>
              <c:layout>
                <c:manualLayout>
                  <c:x val="3.2907936854090244E-3"/>
                  <c:y val="-4.3967801883954126E-2"/>
                </c:manualLayout>
              </c:layout>
              <c:showVal val="1"/>
            </c:dLbl>
            <c:dLbl>
              <c:idx val="4"/>
              <c:layout>
                <c:manualLayout>
                  <c:x val="1.3475186187703924E-2"/>
                  <c:y val="-4.2566212245899078E-2"/>
                </c:manualLayout>
              </c:layout>
              <c:showVal val="1"/>
            </c:dLbl>
            <c:spPr>
              <a:solidFill>
                <a:schemeClr val="bg1">
                  <a:lumMod val="95000"/>
                </a:schemeClr>
              </a:solidFill>
            </c:spPr>
            <c:txPr>
              <a:bodyPr/>
              <a:lstStyle/>
              <a:p>
                <a:pPr>
                  <a:defRPr sz="1600" b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2262.5</c:v>
                </c:pt>
                <c:pt idx="1">
                  <c:v>2490</c:v>
                </c:pt>
                <c:pt idx="2">
                  <c:v>2391.1</c:v>
                </c:pt>
                <c:pt idx="3">
                  <c:v>2539.3000000000002</c:v>
                </c:pt>
                <c:pt idx="4">
                  <c:v>2681.6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УСНО</c:v>
                </c:pt>
              </c:strCache>
            </c:strRef>
          </c:tx>
          <c:dLbls>
            <c:dLbl>
              <c:idx val="0"/>
              <c:layout>
                <c:manualLayout>
                  <c:x val="8.4294662578224128E-3"/>
                  <c:y val="-3.3888737954195683E-2"/>
                </c:manualLayout>
              </c:layout>
              <c:showVal val="1"/>
            </c:dLbl>
            <c:dLbl>
              <c:idx val="1"/>
              <c:layout>
                <c:manualLayout>
                  <c:x val="-2.3180448952668338E-3"/>
                  <c:y val="-1.2519474189970304E-2"/>
                </c:manualLayout>
              </c:layout>
              <c:showVal val="1"/>
            </c:dLbl>
            <c:dLbl>
              <c:idx val="2"/>
              <c:layout>
                <c:manualLayout>
                  <c:x val="1.4920065639054953E-2"/>
                  <c:y val="-2.1842243584410292E-2"/>
                </c:manualLayout>
              </c:layout>
              <c:showVal val="1"/>
            </c:dLbl>
            <c:dLbl>
              <c:idx val="3"/>
              <c:layout>
                <c:manualLayout>
                  <c:x val="1.0848076825788821E-2"/>
                  <c:y val="-1.7039694422308078E-2"/>
                </c:manualLayout>
              </c:layout>
              <c:showVal val="1"/>
            </c:dLbl>
            <c:dLbl>
              <c:idx val="4"/>
              <c:layout>
                <c:manualLayout>
                  <c:x val="1.0116366394021943E-2"/>
                  <c:y val="-5.0077896759881304E-3"/>
                </c:manualLayout>
              </c:layout>
              <c:showVal val="1"/>
            </c:dLbl>
            <c:spPr>
              <a:solidFill>
                <a:schemeClr val="bg1">
                  <a:lumMod val="95000"/>
                </a:schemeClr>
              </a:solidFill>
            </c:spPr>
            <c:txPr>
              <a:bodyPr/>
              <a:lstStyle/>
              <a:p>
                <a:pPr>
                  <a:defRPr sz="1600" b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3095.6</c:v>
                </c:pt>
                <c:pt idx="1">
                  <c:v>2518</c:v>
                </c:pt>
                <c:pt idx="2">
                  <c:v>2749.6</c:v>
                </c:pt>
                <c:pt idx="3">
                  <c:v>2873.4</c:v>
                </c:pt>
                <c:pt idx="4">
                  <c:v>3019.9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ндфл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Лист1!$F$2:$F$6</c:f>
            </c:numRef>
          </c:val>
          <c:shape val="cylinder"/>
        </c:ser>
        <c:gapWidth val="69"/>
        <c:shape val="box"/>
        <c:axId val="68930560"/>
        <c:axId val="69014272"/>
        <c:axId val="0"/>
      </c:bar3DChart>
      <c:catAx>
        <c:axId val="68930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69014272"/>
        <c:crosses val="autoZero"/>
        <c:auto val="1"/>
        <c:lblAlgn val="ctr"/>
        <c:lblOffset val="100"/>
      </c:catAx>
      <c:valAx>
        <c:axId val="69014272"/>
        <c:scaling>
          <c:orientation val="minMax"/>
        </c:scaling>
        <c:delete val="1"/>
        <c:axPos val="l"/>
        <c:numFmt formatCode="0%" sourceLinked="1"/>
        <c:tickLblPos val="none"/>
        <c:crossAx val="68930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8937667947129378E-2"/>
          <c:y val="0.9319579682593041"/>
          <c:w val="0.63315914229146364"/>
          <c:h val="5.1870753713133405E-2"/>
        </c:manualLayout>
      </c:layout>
      <c:txPr>
        <a:bodyPr/>
        <a:lstStyle/>
        <a:p>
          <a:pPr>
            <a:defRPr b="1">
              <a:solidFill>
                <a:schemeClr val="accent2">
                  <a:lumMod val="50000"/>
                </a:schemeClr>
              </a:solidFill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1.4453429343557211E-2"/>
          <c:y val="0"/>
          <c:w val="0.96820245544417771"/>
          <c:h val="0.93862215450718456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E7D025"/>
            </a:solidFill>
          </c:spPr>
          <c:dLbls>
            <c:dLbl>
              <c:idx val="1"/>
              <c:layout>
                <c:manualLayout>
                  <c:x val="7.9750220634427785E-2"/>
                  <c:y val="0.17093484710849147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 formatCode="General">
                  <c:v>882.6</c:v>
                </c:pt>
                <c:pt idx="1">
                  <c:v>3.4000000000000002E-2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0.23094334725386356"/>
                  <c:y val="0.17142907324022821"/>
                </c:manualLayout>
              </c:layout>
              <c:spPr>
                <a:solidFill>
                  <a:schemeClr val="accent2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 formatCode="General">
                  <c:v>890</c:v>
                </c:pt>
                <c:pt idx="1">
                  <c:v>3.3000000000000002E-2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1"/>
              <c:layout>
                <c:manualLayout>
                  <c:x val="0.39210525145260294"/>
                  <c:y val="0.17093484710849147"/>
                </c:manualLayout>
              </c:layout>
              <c:spPr>
                <a:solidFill>
                  <a:schemeClr val="accent3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0.00%</c:formatCode>
                <c:ptCount val="2"/>
                <c:pt idx="0" formatCode="General">
                  <c:v>926</c:v>
                </c:pt>
                <c:pt idx="1">
                  <c:v>3.3000000000000002E-2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1"/>
              <c:layout>
                <c:manualLayout>
                  <c:x val="0.54994422979157465"/>
                  <c:y val="0.17142907324022821"/>
                </c:manualLayout>
              </c:layout>
              <c:spPr>
                <a:solidFill>
                  <a:srgbClr val="7030A0"/>
                </a:solidFill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0.00%</c:formatCode>
                <c:ptCount val="2"/>
                <c:pt idx="0" formatCode="General">
                  <c:v>930.6</c:v>
                </c:pt>
                <c:pt idx="1">
                  <c:v>3.3000000000000002E-2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1"/>
              <c:layout>
                <c:manualLayout>
                  <c:x val="0.70944467106042963"/>
                  <c:y val="0.17142907324022821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0.00%</c:formatCode>
                <c:ptCount val="2"/>
                <c:pt idx="0" formatCode="General">
                  <c:v>939</c:v>
                </c:pt>
                <c:pt idx="1">
                  <c:v>3.2000000000000035E-2</c:v>
                </c:pt>
              </c:numCache>
            </c:numRef>
          </c:val>
        </c:ser>
        <c:gapWidth val="234"/>
        <c:shape val="box"/>
        <c:axId val="69125632"/>
        <c:axId val="69127168"/>
        <c:axId val="0"/>
      </c:bar3DChart>
      <c:catAx>
        <c:axId val="69125632"/>
        <c:scaling>
          <c:orientation val="minMax"/>
        </c:scaling>
        <c:delete val="1"/>
        <c:axPos val="l"/>
        <c:numFmt formatCode="General" sourceLinked="1"/>
        <c:tickLblPos val="none"/>
        <c:crossAx val="69127168"/>
        <c:crosses val="autoZero"/>
        <c:auto val="1"/>
        <c:lblAlgn val="ctr"/>
        <c:lblOffset val="100"/>
      </c:catAx>
      <c:valAx>
        <c:axId val="69127168"/>
        <c:scaling>
          <c:orientation val="minMax"/>
        </c:scaling>
        <c:delete val="1"/>
        <c:axPos val="b"/>
        <c:numFmt formatCode="General" sourceLinked="1"/>
        <c:tickLblPos val="none"/>
        <c:crossAx val="69125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149606756581026"/>
          <c:y val="0.78253035107834268"/>
          <c:w val="0.70556495888337134"/>
          <c:h val="0.2174696489216569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273885893573677E-2"/>
          <c:y val="0.2213563572301489"/>
          <c:w val="0.95452228212852663"/>
          <c:h val="0.6521893809184600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3"/>
              <c:layout>
                <c:manualLayout>
                  <c:x val="2.0671689941578874E-2"/>
                  <c:y val="8.3984407091084711E-17"/>
                </c:manualLayout>
              </c:layout>
              <c:showVal val="1"/>
            </c:dLbl>
            <c:dLbl>
              <c:idx val="4"/>
              <c:layout>
                <c:manualLayout>
                  <c:x val="2.6873196924052579E-2"/>
                  <c:y val="8.3984407091084711E-17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2154.5</c:v>
                </c:pt>
                <c:pt idx="1">
                  <c:v>1916.8</c:v>
                </c:pt>
                <c:pt idx="2">
                  <c:v>1855.2</c:v>
                </c:pt>
                <c:pt idx="3">
                  <c:v>1855.2</c:v>
                </c:pt>
                <c:pt idx="4">
                  <c:v>1855.2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Пл.за нег.возд.на окр.среду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9263736256581589E-2"/>
                  <c:y val="-1.416978200113407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2403013964947363E-2"/>
                  <c:y val="-2.061459260659349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8604520947421009E-2"/>
                  <c:y val="-1.145255144810752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2.2738858935736687E-2"/>
                  <c:y val="-1.145255144810752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1.6537351953263103E-2"/>
                  <c:y val="-1.145255144810752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329.9</c:v>
                </c:pt>
                <c:pt idx="1">
                  <c:v>195.7</c:v>
                </c:pt>
                <c:pt idx="2">
                  <c:v>189.9</c:v>
                </c:pt>
                <c:pt idx="3">
                  <c:v>205.1</c:v>
                </c:pt>
                <c:pt idx="4">
                  <c:v>221.6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1.4470182959105213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273885893573677E-2"/>
                  <c:y val="-9.1620411584860152E-3"/>
                </c:manualLayout>
              </c:layout>
              <c:showVal val="1"/>
            </c:dLbl>
            <c:dLbl>
              <c:idx val="2"/>
              <c:layout>
                <c:manualLayout>
                  <c:x val="2.6873196924052579E-2"/>
                  <c:y val="2.2905102896215029E-3"/>
                </c:manualLayout>
              </c:layout>
              <c:showVal val="1"/>
            </c:dLbl>
            <c:dLbl>
              <c:idx val="3"/>
              <c:layout>
                <c:manualLayout>
                  <c:x val="2.0671689941578874E-2"/>
                  <c:y val="2.290510289621545E-3"/>
                </c:manualLayout>
              </c:layout>
              <c:showVal val="1"/>
            </c:dLbl>
            <c:dLbl>
              <c:idx val="4"/>
              <c:layout>
                <c:manualLayout>
                  <c:x val="3.7209041894842004E-2"/>
                  <c:y val="2.2905102896215029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6800</c:v>
                </c:pt>
                <c:pt idx="1">
                  <c:v>6389.6</c:v>
                </c:pt>
                <c:pt idx="2">
                  <c:v>6953</c:v>
                </c:pt>
                <c:pt idx="3">
                  <c:v>7335.4</c:v>
                </c:pt>
                <c:pt idx="4">
                  <c:v>7680.2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продажи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-7.6731649165712179E-4"/>
                  <c:y val="-4.3766290924940082E-2"/>
                </c:manualLayout>
              </c:layout>
              <c:showVal val="1"/>
            </c:dLbl>
            <c:dLbl>
              <c:idx val="1"/>
              <c:layout>
                <c:manualLayout>
                  <c:x val="1.4470182959105213E-2"/>
                  <c:y val="-5.4972246950916084E-2"/>
                </c:manualLayout>
              </c:layout>
              <c:showVal val="1"/>
            </c:dLbl>
            <c:dLbl>
              <c:idx val="2"/>
              <c:layout>
                <c:manualLayout>
                  <c:x val="1.6537351953263103E-2"/>
                  <c:y val="-4.1229185213186928E-2"/>
                </c:manualLayout>
              </c:layout>
              <c:showVal val="1"/>
            </c:dLbl>
            <c:dLbl>
              <c:idx val="3"/>
              <c:layout>
                <c:manualLayout>
                  <c:x val="3.2365563081395737E-2"/>
                  <c:y val="-6.2759907018878291E-2"/>
                </c:manualLayout>
              </c:layout>
              <c:showVal val="1"/>
            </c:dLbl>
            <c:dLbl>
              <c:idx val="4"/>
              <c:layout>
                <c:manualLayout>
                  <c:x val="3.201106286225016E-2"/>
                  <c:y val="-6.089237947920319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56</c:v>
                </c:pt>
                <c:pt idx="1">
                  <c:v>48.7</c:v>
                </c:pt>
                <c:pt idx="2">
                  <c:v>200</c:v>
                </c:pt>
                <c:pt idx="3">
                  <c:v>250</c:v>
                </c:pt>
                <c:pt idx="4">
                  <c:v>100</c:v>
                </c:pt>
              </c:numCache>
            </c:numRef>
          </c:val>
        </c:ser>
        <c:gapWidth val="66"/>
        <c:gapDepth val="116"/>
        <c:shape val="cylinder"/>
        <c:axId val="69281280"/>
        <c:axId val="69282816"/>
        <c:axId val="0"/>
      </c:bar3DChart>
      <c:catAx>
        <c:axId val="69281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69282816"/>
        <c:crosses val="autoZero"/>
        <c:auto val="1"/>
        <c:lblAlgn val="ctr"/>
        <c:lblOffset val="100"/>
      </c:catAx>
      <c:valAx>
        <c:axId val="69282816"/>
        <c:scaling>
          <c:orientation val="minMax"/>
        </c:scaling>
        <c:delete val="1"/>
        <c:axPos val="l"/>
        <c:numFmt formatCode="General" sourceLinked="1"/>
        <c:tickLblPos val="none"/>
        <c:crossAx val="6928128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3.7415688820572508E-2"/>
          <c:y val="1.3743061737729009E-2"/>
          <c:w val="0.87561221374870724"/>
          <c:h val="0.1821035036511095"/>
        </c:manualLayout>
      </c:layout>
      <c:txPr>
        <a:bodyPr/>
        <a:lstStyle/>
        <a:p>
          <a:pPr>
            <a:defRPr sz="1400" b="1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70"/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772071948571765"/>
          <c:y val="4.9637296918563709E-2"/>
          <c:w val="0.85973091207133123"/>
          <c:h val="0.8544181424307856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1.4755843081484778E-2"/>
                  <c:y val="2.1091832843737092E-3"/>
                </c:manualLayout>
              </c:layout>
              <c:showVal val="1"/>
            </c:dLbl>
            <c:dLbl>
              <c:idx val="1"/>
              <c:layout>
                <c:manualLayout>
                  <c:x val="2.2133764622227162E-2"/>
                  <c:y val="1.0545916421868619E-2"/>
                </c:manualLayout>
              </c:layout>
              <c:showVal val="1"/>
            </c:dLbl>
            <c:dLbl>
              <c:idx val="3"/>
              <c:layout>
                <c:manualLayout>
                  <c:x val="2.0658180314078688E-2"/>
                  <c:y val="4.2183665687474175E-3"/>
                </c:manualLayout>
              </c:layout>
              <c:showVal val="1"/>
            </c:dLbl>
            <c:dLbl>
              <c:idx val="4"/>
              <c:layout>
                <c:manualLayout>
                  <c:x val="2.2133764622227218E-2"/>
                  <c:y val="2.1091832843737092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29266</c:v>
                </c:pt>
                <c:pt idx="1">
                  <c:v>28553</c:v>
                </c:pt>
                <c:pt idx="2">
                  <c:v>26184</c:v>
                </c:pt>
                <c:pt idx="3">
                  <c:v>21477</c:v>
                </c:pt>
                <c:pt idx="4">
                  <c:v>21555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1.9182596005930239E-2"/>
                  <c:y val="8.4367331374948368E-3"/>
                </c:manualLayout>
              </c:layout>
              <c:showVal val="1"/>
            </c:dLbl>
            <c:dLbl>
              <c:idx val="1"/>
              <c:layout>
                <c:manualLayout>
                  <c:x val="1.6231427389633284E-2"/>
                  <c:y val="6.3275498531211311E-3"/>
                </c:manualLayout>
              </c:layout>
              <c:showVal val="1"/>
            </c:dLbl>
            <c:dLbl>
              <c:idx val="2"/>
              <c:layout>
                <c:manualLayout>
                  <c:x val="3.0987270471118093E-2"/>
                  <c:y val="-6.3275498531211311E-3"/>
                </c:manualLayout>
              </c:layout>
              <c:showVal val="1"/>
            </c:dLbl>
            <c:dLbl>
              <c:idx val="3"/>
              <c:layout>
                <c:manualLayout>
                  <c:x val="2.0658180314078688E-2"/>
                  <c:y val="-2.2433216138915009E-3"/>
                </c:manualLayout>
              </c:layout>
              <c:showVal val="1"/>
            </c:dLbl>
            <c:dLbl>
              <c:idx val="4"/>
              <c:layout>
                <c:manualLayout>
                  <c:x val="1.9182596005930239E-2"/>
                  <c:y val="-2.1091832843737092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61198</c:v>
                </c:pt>
                <c:pt idx="1">
                  <c:v>59859</c:v>
                </c:pt>
                <c:pt idx="2">
                  <c:v>57714</c:v>
                </c:pt>
                <c:pt idx="3">
                  <c:v>59964</c:v>
                </c:pt>
                <c:pt idx="4">
                  <c:v>55557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3609348930375685E-2"/>
                  <c:y val="-1.8982649559363397E-2"/>
                </c:manualLayout>
              </c:layout>
              <c:showVal val="1"/>
            </c:dLbl>
            <c:dLbl>
              <c:idx val="1"/>
              <c:layout>
                <c:manualLayout>
                  <c:x val="1.0329090157039348E-2"/>
                  <c:y val="-2.109183284373718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9</a:t>
                    </a:r>
                    <a:r>
                      <a:rPr lang="ru-RU" dirty="0" smtClean="0"/>
                      <a:t>4475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4.1316360628157398E-2"/>
                  <c:y val="-2.4408232922922816E-2"/>
                </c:manualLayout>
              </c:layout>
              <c:showVal val="1"/>
            </c:dLbl>
            <c:dLbl>
              <c:idx val="3"/>
              <c:layout>
                <c:manualLayout>
                  <c:x val="2.6560517546672616E-2"/>
                  <c:y val="-2.6919987882991214E-2"/>
                </c:manualLayout>
              </c:layout>
              <c:showVal val="1"/>
            </c:dLbl>
            <c:dLbl>
              <c:idx val="4"/>
              <c:layout>
                <c:manualLayout>
                  <c:x val="1.7707011697781761E-2"/>
                  <c:y val="-3.0601592217479108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37294</c:v>
                </c:pt>
                <c:pt idx="1">
                  <c:v>72673</c:v>
                </c:pt>
                <c:pt idx="2">
                  <c:v>47150</c:v>
                </c:pt>
                <c:pt idx="3">
                  <c:v>45146</c:v>
                </c:pt>
                <c:pt idx="4">
                  <c:v>45384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ИМБТ</c:v>
                </c:pt>
              </c:strCache>
            </c:strRef>
          </c:tx>
          <c:dLbls>
            <c:dLbl>
              <c:idx val="0"/>
              <c:layout>
                <c:manualLayout>
                  <c:x val="3.5414023395563488E-2"/>
                  <c:y val="-2.1091832843737092E-3"/>
                </c:manualLayout>
              </c:layout>
              <c:showVal val="1"/>
            </c:dLbl>
            <c:dLbl>
              <c:idx val="1"/>
              <c:layout>
                <c:manualLayout>
                  <c:x val="3.0987270471118093E-2"/>
                  <c:y val="-4.2183665687474175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648</c:v>
                </c:pt>
                <c:pt idx="1">
                  <c:v>232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</c:v>
                </c:pt>
              </c:strCache>
            </c:strRef>
          </c:tx>
          <c:dLbls>
            <c:dLbl>
              <c:idx val="0"/>
              <c:layout>
                <c:manualLayout>
                  <c:x val="3.68896077037120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2791944936305962E-2"/>
                  <c:y val="-8.4368992149188148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494</c:v>
                </c:pt>
                <c:pt idx="1">
                  <c:v>838</c:v>
                </c:pt>
              </c:numCache>
            </c:numRef>
          </c:val>
        </c:ser>
        <c:gapWidth val="36"/>
        <c:gapDepth val="0"/>
        <c:shape val="box"/>
        <c:axId val="69425792"/>
        <c:axId val="69460352"/>
        <c:axId val="0"/>
      </c:bar3DChart>
      <c:catAx>
        <c:axId val="694257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defRPr>
            </a:pPr>
            <a:endParaRPr lang="ru-RU"/>
          </a:p>
        </c:txPr>
        <c:crossAx val="69460352"/>
        <c:crosses val="autoZero"/>
        <c:auto val="1"/>
        <c:lblAlgn val="ctr"/>
        <c:lblOffset val="100"/>
      </c:catAx>
      <c:valAx>
        <c:axId val="69460352"/>
        <c:scaling>
          <c:orientation val="minMax"/>
        </c:scaling>
        <c:delete val="1"/>
        <c:axPos val="b"/>
        <c:numFmt formatCode="General" sourceLinked="1"/>
        <c:tickLblPos val="none"/>
        <c:crossAx val="69425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0421781626576221E-2"/>
          <c:y val="0.93198830549211398"/>
          <c:w val="0.93957816417517293"/>
          <c:h val="5.5356594801643899E-2"/>
        </c:manualLayout>
      </c:layout>
      <c:txPr>
        <a:bodyPr/>
        <a:lstStyle/>
        <a:p>
          <a:pPr>
            <a:defRPr b="1">
              <a:solidFill>
                <a:schemeClr val="accent2">
                  <a:lumMod val="50000"/>
                </a:schemeClr>
              </a:solidFill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6714033063874884E-2"/>
          <c:y val="0"/>
          <c:w val="0.73808117157595021"/>
          <c:h val="0.9007281882806613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соц. политика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b="0"/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14.4</c:v>
                </c:pt>
                <c:pt idx="1">
                  <c:v>12.5</c:v>
                </c:pt>
                <c:pt idx="2">
                  <c:v>13.9</c:v>
                </c:pt>
                <c:pt idx="3">
                  <c:v>16.3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ЖКХ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0.6</c:v>
                </c:pt>
                <c:pt idx="1">
                  <c:v>1.7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культура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13.4</c:v>
                </c:pt>
                <c:pt idx="1">
                  <c:v>14.8</c:v>
                </c:pt>
                <c:pt idx="2">
                  <c:v>18.399999999999999</c:v>
                </c:pt>
                <c:pt idx="3">
                  <c:v>14.4</c:v>
                </c:pt>
                <c:pt idx="4">
                  <c:v>14.4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22.1</c:v>
                </c:pt>
                <c:pt idx="1">
                  <c:v>75.2</c:v>
                </c:pt>
                <c:pt idx="2">
                  <c:v>22.8</c:v>
                </c:pt>
                <c:pt idx="3">
                  <c:v>23</c:v>
                </c:pt>
                <c:pt idx="4">
                  <c:v>22.9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МБТ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6</c:v>
                </c:pt>
                <c:pt idx="1">
                  <c:v>7.6</c:v>
                </c:pt>
                <c:pt idx="2">
                  <c:v>7.8</c:v>
                </c:pt>
                <c:pt idx="3">
                  <c:v>6.1</c:v>
                </c:pt>
                <c:pt idx="4">
                  <c:v>6.1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75</c:v>
                </c:pt>
                <c:pt idx="1">
                  <c:v>71.599999999999994</c:v>
                </c:pt>
                <c:pt idx="2">
                  <c:v>69.8</c:v>
                </c:pt>
                <c:pt idx="3">
                  <c:v>67.3</c:v>
                </c:pt>
                <c:pt idx="4">
                  <c:v>67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25</c:v>
                </c:pt>
                <c:pt idx="1">
                  <c:v>25.6</c:v>
                </c:pt>
                <c:pt idx="2">
                  <c:v>24.4</c:v>
                </c:pt>
                <c:pt idx="3">
                  <c:v>25.3</c:v>
                </c:pt>
                <c:pt idx="4">
                  <c:v>26.5</c:v>
                </c:pt>
              </c:numCache>
            </c:numRef>
          </c:val>
        </c:ser>
        <c:gapWidth val="20"/>
        <c:shape val="cylinder"/>
        <c:axId val="69848064"/>
        <c:axId val="69858048"/>
        <c:axId val="0"/>
      </c:bar3DChart>
      <c:catAx>
        <c:axId val="6984806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rgbClr val="FF0000"/>
                </a:solidFill>
                <a:latin typeface="Arial Black" pitchFamily="34" charset="0"/>
              </a:defRPr>
            </a:pPr>
            <a:endParaRPr lang="ru-RU"/>
          </a:p>
        </c:txPr>
        <c:crossAx val="69858048"/>
        <c:crosses val="autoZero"/>
        <c:auto val="1"/>
        <c:lblAlgn val="ctr"/>
        <c:lblOffset val="100"/>
      </c:catAx>
      <c:valAx>
        <c:axId val="69858048"/>
        <c:scaling>
          <c:orientation val="minMax"/>
        </c:scaling>
        <c:delete val="1"/>
        <c:axPos val="l"/>
        <c:numFmt formatCode="General" sourceLinked="1"/>
        <c:tickLblPos val="none"/>
        <c:crossAx val="6984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8730348448719"/>
          <c:y val="7.0867905897108396E-2"/>
          <c:w val="0.23001021984756148"/>
          <c:h val="0.8582641882057834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06DB3B-3090-424F-A083-37F31BE57EE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58C3CBA-D1D5-41D1-992E-C797EFF1DC1A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Положения  послания Президента РФ Федеральному Собранию РФ, определяющие бюджетную политику  в РФ</a:t>
          </a:r>
          <a:endParaRPr lang="ru-RU" sz="1600" dirty="0">
            <a:latin typeface="Georgia" pitchFamily="18" charset="0"/>
          </a:endParaRPr>
        </a:p>
      </dgm:t>
    </dgm:pt>
    <dgm:pt modelId="{C4566681-CBE1-4BA9-A845-6374772FCECA}" type="parTrans" cxnId="{BF9478C1-B60C-4B95-8CF4-5E561DCF7BEB}">
      <dgm:prSet/>
      <dgm:spPr/>
      <dgm:t>
        <a:bodyPr/>
        <a:lstStyle/>
        <a:p>
          <a:endParaRPr lang="ru-RU"/>
        </a:p>
      </dgm:t>
    </dgm:pt>
    <dgm:pt modelId="{12524D76-0BC1-495D-8F29-7380443576F3}" type="sibTrans" cxnId="{BF9478C1-B60C-4B95-8CF4-5E561DCF7BEB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8142370B-D8D1-46D5-A3EC-4452A616F749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Бюджетное послании Губернатора Кировской области Законодательному собранию Кировской области</a:t>
          </a:r>
          <a:endParaRPr lang="ru-RU" sz="1600" dirty="0">
            <a:latin typeface="Georgia" pitchFamily="18" charset="0"/>
          </a:endParaRPr>
        </a:p>
      </dgm:t>
    </dgm:pt>
    <dgm:pt modelId="{26E76344-C7F9-4541-A078-B30FC3165EDB}" type="parTrans" cxnId="{AEA8C8FD-6F8A-463B-9975-47515B32AE78}">
      <dgm:prSet/>
      <dgm:spPr/>
      <dgm:t>
        <a:bodyPr/>
        <a:lstStyle/>
        <a:p>
          <a:endParaRPr lang="ru-RU"/>
        </a:p>
      </dgm:t>
    </dgm:pt>
    <dgm:pt modelId="{72076252-CFC3-4722-84D6-3DB33A95E169}" type="sibTrans" cxnId="{AEA8C8FD-6F8A-463B-9975-47515B32AE78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8D297459-A44C-4297-B526-7D1FFDAC1324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Бюджетное послание Главы Лебяжского района Кировской области Лебяжской районной Думе</a:t>
          </a:r>
          <a:endParaRPr lang="ru-RU" sz="1600" dirty="0">
            <a:latin typeface="Georgia" pitchFamily="18" charset="0"/>
          </a:endParaRPr>
        </a:p>
      </dgm:t>
    </dgm:pt>
    <dgm:pt modelId="{05D7DFF5-66DE-40B7-8973-96A43E5D3DF7}" type="parTrans" cxnId="{C43B3251-A5FA-43D6-B734-79D873AA9D77}">
      <dgm:prSet/>
      <dgm:spPr/>
      <dgm:t>
        <a:bodyPr/>
        <a:lstStyle/>
        <a:p>
          <a:endParaRPr lang="ru-RU"/>
        </a:p>
      </dgm:t>
    </dgm:pt>
    <dgm:pt modelId="{D109451C-3585-44E2-A7E5-7CCE0F6BA3D1}" type="sibTrans" cxnId="{C43B3251-A5FA-43D6-B734-79D873AA9D77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91882176-2232-4C69-AC65-260E9DEB881F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Прогноз социально-экономического развития </a:t>
          </a:r>
          <a:r>
            <a:rPr lang="ru-RU" sz="1600" b="1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 района</a:t>
          </a:r>
          <a:endParaRPr lang="ru-RU" sz="1600" b="1" dirty="0">
            <a:latin typeface="Georgia" pitchFamily="18" charset="0"/>
          </a:endParaRPr>
        </a:p>
      </dgm:t>
    </dgm:pt>
    <dgm:pt modelId="{79F314FD-BB90-4631-9537-3C14B80132E0}" type="parTrans" cxnId="{D8063762-6861-44A2-8B0E-3F091423F590}">
      <dgm:prSet/>
      <dgm:spPr/>
      <dgm:t>
        <a:bodyPr/>
        <a:lstStyle/>
        <a:p>
          <a:endParaRPr lang="ru-RU"/>
        </a:p>
      </dgm:t>
    </dgm:pt>
    <dgm:pt modelId="{9DB78426-C308-48FF-A26B-8D56323EB64E}" type="sibTrans" cxnId="{D8063762-6861-44A2-8B0E-3F091423F59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0AB9F2F0-99CD-4811-90FB-E8E4805D024D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Муниципальные программы (проект, проект изменений) </a:t>
          </a:r>
          <a:r>
            <a:rPr lang="ru-RU" sz="1600" b="1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 района</a:t>
          </a:r>
          <a:endParaRPr lang="ru-RU" sz="1600" b="1" dirty="0">
            <a:latin typeface="Georgia" pitchFamily="18" charset="0"/>
          </a:endParaRPr>
        </a:p>
      </dgm:t>
    </dgm:pt>
    <dgm:pt modelId="{2686297B-1E6E-4FA6-889A-4F942A2A4971}" type="parTrans" cxnId="{DE0B5CF7-33CD-4E0F-BE4A-82CC6F65DCA4}">
      <dgm:prSet/>
      <dgm:spPr/>
      <dgm:t>
        <a:bodyPr/>
        <a:lstStyle/>
        <a:p>
          <a:endParaRPr lang="ru-RU"/>
        </a:p>
      </dgm:t>
    </dgm:pt>
    <dgm:pt modelId="{DB614A7D-52BB-49D0-899C-C976BFACD511}" type="sibTrans" cxnId="{DE0B5CF7-33CD-4E0F-BE4A-82CC6F65DCA4}">
      <dgm:prSet/>
      <dgm:spPr/>
      <dgm:t>
        <a:bodyPr/>
        <a:lstStyle/>
        <a:p>
          <a:endParaRPr lang="ru-RU"/>
        </a:p>
      </dgm:t>
    </dgm:pt>
    <dgm:pt modelId="{F726BE79-A7D5-415A-9B8A-2B41EECBCE09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Основные направления </a:t>
          </a:r>
          <a:r>
            <a:rPr lang="ru-RU" sz="1600" b="1" dirty="0" err="1" smtClean="0">
              <a:solidFill>
                <a:schemeClr val="tx1"/>
              </a:solidFill>
              <a:latin typeface="Georgia" pitchFamily="18" charset="0"/>
            </a:rPr>
            <a:t>таможенно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- тарифной политики</a:t>
          </a:r>
          <a:endParaRPr lang="ru-RU" sz="1600" dirty="0">
            <a:solidFill>
              <a:schemeClr val="tx1"/>
            </a:solidFill>
            <a:latin typeface="Georgia" pitchFamily="18" charset="0"/>
          </a:endParaRPr>
        </a:p>
      </dgm:t>
    </dgm:pt>
    <dgm:pt modelId="{18106078-58C6-4123-BD0D-801E3CC5FE8E}" type="parTrans" cxnId="{203D3BA5-C7F0-46C2-B486-74E35BF6322C}">
      <dgm:prSet/>
      <dgm:spPr/>
      <dgm:t>
        <a:bodyPr/>
        <a:lstStyle/>
        <a:p>
          <a:endParaRPr lang="ru-RU"/>
        </a:p>
      </dgm:t>
    </dgm:pt>
    <dgm:pt modelId="{E1DE79F9-2C50-4CFD-9101-23656B15B012}" type="sibTrans" cxnId="{203D3BA5-C7F0-46C2-B486-74E35BF6322C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7A4BDF07-6463-4EDE-84F7-CBB68204C8A7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Бюджетный прогноз (проект, проект изменений) </a:t>
          </a:r>
          <a:r>
            <a:rPr lang="ru-RU" sz="1600" b="1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 района Кировской области на долгосрочный период</a:t>
          </a:r>
          <a:endParaRPr lang="ru-RU" sz="1600" b="1" dirty="0">
            <a:solidFill>
              <a:schemeClr val="tx1"/>
            </a:solidFill>
            <a:latin typeface="Georgia" pitchFamily="18" charset="0"/>
          </a:endParaRPr>
        </a:p>
      </dgm:t>
    </dgm:pt>
    <dgm:pt modelId="{A623F83E-B6FA-46BF-A17C-33DD2052711C}" type="parTrans" cxnId="{7EEE5AF1-166E-4CD0-9016-D5DF1A83A616}">
      <dgm:prSet/>
      <dgm:spPr/>
      <dgm:t>
        <a:bodyPr/>
        <a:lstStyle/>
        <a:p>
          <a:endParaRPr lang="ru-RU"/>
        </a:p>
      </dgm:t>
    </dgm:pt>
    <dgm:pt modelId="{AE9F2775-2E64-4607-A053-532A2416B8F2}" type="sibTrans" cxnId="{7EEE5AF1-166E-4CD0-9016-D5DF1A83A616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3EB42EC0-286C-446D-928E-FF718CF774CE}" type="pres">
      <dgm:prSet presAssocID="{E506DB3B-3090-424F-A083-37F31BE57EE4}" presName="linearFlow" presStyleCnt="0">
        <dgm:presLayoutVars>
          <dgm:resizeHandles val="exact"/>
        </dgm:presLayoutVars>
      </dgm:prSet>
      <dgm:spPr/>
    </dgm:pt>
    <dgm:pt modelId="{C44BCD76-311A-40D5-BC76-EFF8516F7B2C}" type="pres">
      <dgm:prSet presAssocID="{E58C3CBA-D1D5-41D1-992E-C797EFF1DC1A}" presName="node" presStyleLbl="node1" presStyleIdx="0" presStyleCnt="7" custScaleX="284469" custScaleY="71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0C468-89A1-4145-A621-0E5FE71A2A3E}" type="pres">
      <dgm:prSet presAssocID="{12524D76-0BC1-495D-8F29-7380443576F3}" presName="sibTrans" presStyleLbl="sibTrans2D1" presStyleIdx="0" presStyleCnt="6"/>
      <dgm:spPr/>
      <dgm:t>
        <a:bodyPr/>
        <a:lstStyle/>
        <a:p>
          <a:endParaRPr lang="ru-RU"/>
        </a:p>
      </dgm:t>
    </dgm:pt>
    <dgm:pt modelId="{0EB2B272-88E3-46D9-8B0E-B8DC90016BC8}" type="pres">
      <dgm:prSet presAssocID="{12524D76-0BC1-495D-8F29-7380443576F3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CD57DF9-B863-4CB7-ADD6-C0D195A5B464}" type="pres">
      <dgm:prSet presAssocID="{8142370B-D8D1-46D5-A3EC-4452A616F749}" presName="node" presStyleLbl="node1" presStyleIdx="1" presStyleCnt="7" custScaleX="280953" custScaleY="77662" custLinFactNeighborX="-782" custLinFactNeighborY="1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F4E17-1C43-487E-A6B0-D7CE70FEACDC}" type="pres">
      <dgm:prSet presAssocID="{72076252-CFC3-4722-84D6-3DB33A95E169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5BDF859-3773-439B-AB02-BFA5D2C4AE43}" type="pres">
      <dgm:prSet presAssocID="{72076252-CFC3-4722-84D6-3DB33A95E16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DE79F2B-BFC4-4C5D-A44C-57E37099859E}" type="pres">
      <dgm:prSet presAssocID="{8D297459-A44C-4297-B526-7D1FFDAC1324}" presName="node" presStyleLbl="node1" presStyleIdx="2" presStyleCnt="7" custScaleX="27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7F120-C8C1-4990-B4EF-733F6568BD95}" type="pres">
      <dgm:prSet presAssocID="{D109451C-3585-44E2-A7E5-7CCE0F6BA3D1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787588B-B331-4823-BD81-224C62835C40}" type="pres">
      <dgm:prSet presAssocID="{D109451C-3585-44E2-A7E5-7CCE0F6BA3D1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515CA27-8A66-4F1D-9004-401AA0ECA646}" type="pres">
      <dgm:prSet presAssocID="{F726BE79-A7D5-415A-9B8A-2B41EECBCE09}" presName="node" presStyleLbl="node1" presStyleIdx="3" presStyleCnt="7" custScaleX="274796" custScaleY="74636" custLinFactNeighborX="3539" custLinFactNeighborY="2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5CFAB-68C6-466B-82D2-D47E02E2534E}" type="pres">
      <dgm:prSet presAssocID="{E1DE79F9-2C50-4CFD-9101-23656B15B012}" presName="sibTrans" presStyleLbl="sibTrans2D1" presStyleIdx="3" presStyleCnt="6"/>
      <dgm:spPr/>
      <dgm:t>
        <a:bodyPr/>
        <a:lstStyle/>
        <a:p>
          <a:endParaRPr lang="ru-RU"/>
        </a:p>
      </dgm:t>
    </dgm:pt>
    <dgm:pt modelId="{4B5213D6-5658-40A9-AF7D-40BC0C0FC96F}" type="pres">
      <dgm:prSet presAssocID="{E1DE79F9-2C50-4CFD-9101-23656B15B01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9656183-65C4-4D98-B172-E063E3B6A07C}" type="pres">
      <dgm:prSet presAssocID="{91882176-2232-4C69-AC65-260E9DEB881F}" presName="node" presStyleLbl="node1" presStyleIdx="4" presStyleCnt="7" custScaleX="274641" custLinFactNeighborX="0" custLinFactNeighborY="-8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3D64F-83F0-4C70-9A3D-8A4759BB0C91}" type="pres">
      <dgm:prSet presAssocID="{9DB78426-C308-48FF-A26B-8D56323EB64E}" presName="sibTrans" presStyleLbl="sibTrans2D1" presStyleIdx="4" presStyleCnt="6"/>
      <dgm:spPr/>
      <dgm:t>
        <a:bodyPr/>
        <a:lstStyle/>
        <a:p>
          <a:endParaRPr lang="ru-RU"/>
        </a:p>
      </dgm:t>
    </dgm:pt>
    <dgm:pt modelId="{412332A4-E101-47BA-9900-A23EB3F15C5A}" type="pres">
      <dgm:prSet presAssocID="{9DB78426-C308-48FF-A26B-8D56323EB64E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5B457D91-40C0-4AC2-B3AC-AD729638BB29}" type="pres">
      <dgm:prSet presAssocID="{7A4BDF07-6463-4EDE-84F7-CBB68204C8A7}" presName="node" presStyleLbl="node1" presStyleIdx="5" presStyleCnt="7" custScaleX="276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899DC-61B8-47AC-BB0A-F36BDFF3A159}" type="pres">
      <dgm:prSet presAssocID="{AE9F2775-2E64-4607-A053-532A2416B8F2}" presName="sibTrans" presStyleLbl="sibTrans2D1" presStyleIdx="5" presStyleCnt="6"/>
      <dgm:spPr/>
      <dgm:t>
        <a:bodyPr/>
        <a:lstStyle/>
        <a:p>
          <a:endParaRPr lang="ru-RU"/>
        </a:p>
      </dgm:t>
    </dgm:pt>
    <dgm:pt modelId="{A3C5CE6B-0EEE-486D-8F35-26FA16F97A0F}" type="pres">
      <dgm:prSet presAssocID="{AE9F2775-2E64-4607-A053-532A2416B8F2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5A893033-3B8D-444A-B481-CFC1E85E31AD}" type="pres">
      <dgm:prSet presAssocID="{0AB9F2F0-99CD-4811-90FB-E8E4805D024D}" presName="node" presStyleLbl="node1" presStyleIdx="6" presStyleCnt="7" custScaleX="276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D8AA1A-6A53-486F-B14E-1BA51C10EF9B}" type="presOf" srcId="{AE9F2775-2E64-4607-A053-532A2416B8F2}" destId="{AD1899DC-61B8-47AC-BB0A-F36BDFF3A159}" srcOrd="0" destOrd="0" presId="urn:microsoft.com/office/officeart/2005/8/layout/process2"/>
    <dgm:cxn modelId="{65FB5CBF-D158-41C3-9321-7F2C1A2834FA}" type="presOf" srcId="{8142370B-D8D1-46D5-A3EC-4452A616F749}" destId="{0CD57DF9-B863-4CB7-ADD6-C0D195A5B464}" srcOrd="0" destOrd="0" presId="urn:microsoft.com/office/officeart/2005/8/layout/process2"/>
    <dgm:cxn modelId="{AD529150-ACFC-48A9-B52C-1B6A73956E9A}" type="presOf" srcId="{12524D76-0BC1-495D-8F29-7380443576F3}" destId="{7BA0C468-89A1-4145-A621-0E5FE71A2A3E}" srcOrd="0" destOrd="0" presId="urn:microsoft.com/office/officeart/2005/8/layout/process2"/>
    <dgm:cxn modelId="{D8063762-6861-44A2-8B0E-3F091423F590}" srcId="{E506DB3B-3090-424F-A083-37F31BE57EE4}" destId="{91882176-2232-4C69-AC65-260E9DEB881F}" srcOrd="4" destOrd="0" parTransId="{79F314FD-BB90-4631-9537-3C14B80132E0}" sibTransId="{9DB78426-C308-48FF-A26B-8D56323EB64E}"/>
    <dgm:cxn modelId="{B38BF8D1-C3AB-4408-BF06-B056B8835D73}" type="presOf" srcId="{8D297459-A44C-4297-B526-7D1FFDAC1324}" destId="{2DE79F2B-BFC4-4C5D-A44C-57E37099859E}" srcOrd="0" destOrd="0" presId="urn:microsoft.com/office/officeart/2005/8/layout/process2"/>
    <dgm:cxn modelId="{B0E64CDB-2632-4697-8643-F965CA4BADE9}" type="presOf" srcId="{9DB78426-C308-48FF-A26B-8D56323EB64E}" destId="{412332A4-E101-47BA-9900-A23EB3F15C5A}" srcOrd="1" destOrd="0" presId="urn:microsoft.com/office/officeart/2005/8/layout/process2"/>
    <dgm:cxn modelId="{4DC84E46-F9CE-465C-B590-56156468E459}" type="presOf" srcId="{12524D76-0BC1-495D-8F29-7380443576F3}" destId="{0EB2B272-88E3-46D9-8B0E-B8DC90016BC8}" srcOrd="1" destOrd="0" presId="urn:microsoft.com/office/officeart/2005/8/layout/process2"/>
    <dgm:cxn modelId="{AEA8C8FD-6F8A-463B-9975-47515B32AE78}" srcId="{E506DB3B-3090-424F-A083-37F31BE57EE4}" destId="{8142370B-D8D1-46D5-A3EC-4452A616F749}" srcOrd="1" destOrd="0" parTransId="{26E76344-C7F9-4541-A078-B30FC3165EDB}" sibTransId="{72076252-CFC3-4722-84D6-3DB33A95E169}"/>
    <dgm:cxn modelId="{6949D024-7F35-4333-B9AA-322FAF5D2717}" type="presOf" srcId="{D109451C-3585-44E2-A7E5-7CCE0F6BA3D1}" destId="{0BD7F120-C8C1-4990-B4EF-733F6568BD95}" srcOrd="0" destOrd="0" presId="urn:microsoft.com/office/officeart/2005/8/layout/process2"/>
    <dgm:cxn modelId="{F9E00A5E-F4A9-4ED4-9C76-8BFB073CCE72}" type="presOf" srcId="{0AB9F2F0-99CD-4811-90FB-E8E4805D024D}" destId="{5A893033-3B8D-444A-B481-CFC1E85E31AD}" srcOrd="0" destOrd="0" presId="urn:microsoft.com/office/officeart/2005/8/layout/process2"/>
    <dgm:cxn modelId="{869D1939-B450-4342-9B21-4CE01D3D0C59}" type="presOf" srcId="{E1DE79F9-2C50-4CFD-9101-23656B15B012}" destId="{9F35CFAB-68C6-466B-82D2-D47E02E2534E}" srcOrd="0" destOrd="0" presId="urn:microsoft.com/office/officeart/2005/8/layout/process2"/>
    <dgm:cxn modelId="{203D3BA5-C7F0-46C2-B486-74E35BF6322C}" srcId="{E506DB3B-3090-424F-A083-37F31BE57EE4}" destId="{F726BE79-A7D5-415A-9B8A-2B41EECBCE09}" srcOrd="3" destOrd="0" parTransId="{18106078-58C6-4123-BD0D-801E3CC5FE8E}" sibTransId="{E1DE79F9-2C50-4CFD-9101-23656B15B012}"/>
    <dgm:cxn modelId="{65815FDA-BF2F-4A81-8DAD-B52046AA365B}" type="presOf" srcId="{72076252-CFC3-4722-84D6-3DB33A95E169}" destId="{F4CF4E17-1C43-487E-A6B0-D7CE70FEACDC}" srcOrd="0" destOrd="0" presId="urn:microsoft.com/office/officeart/2005/8/layout/process2"/>
    <dgm:cxn modelId="{022FA228-96DB-4333-B62A-40D7546E1C0F}" type="presOf" srcId="{F726BE79-A7D5-415A-9B8A-2B41EECBCE09}" destId="{8515CA27-8A66-4F1D-9004-401AA0ECA646}" srcOrd="0" destOrd="0" presId="urn:microsoft.com/office/officeart/2005/8/layout/process2"/>
    <dgm:cxn modelId="{28170A94-EBBD-4163-8EA9-19F1E7705119}" type="presOf" srcId="{D109451C-3585-44E2-A7E5-7CCE0F6BA3D1}" destId="{7787588B-B331-4823-BD81-224C62835C40}" srcOrd="1" destOrd="0" presId="urn:microsoft.com/office/officeart/2005/8/layout/process2"/>
    <dgm:cxn modelId="{29D6ACF2-27A2-4CA1-AD9B-00110A7179B3}" type="presOf" srcId="{72076252-CFC3-4722-84D6-3DB33A95E169}" destId="{C5BDF859-3773-439B-AB02-BFA5D2C4AE43}" srcOrd="1" destOrd="0" presId="urn:microsoft.com/office/officeart/2005/8/layout/process2"/>
    <dgm:cxn modelId="{C43B3251-A5FA-43D6-B734-79D873AA9D77}" srcId="{E506DB3B-3090-424F-A083-37F31BE57EE4}" destId="{8D297459-A44C-4297-B526-7D1FFDAC1324}" srcOrd="2" destOrd="0" parTransId="{05D7DFF5-66DE-40B7-8973-96A43E5D3DF7}" sibTransId="{D109451C-3585-44E2-A7E5-7CCE0F6BA3D1}"/>
    <dgm:cxn modelId="{AD953994-435F-489D-ABD0-4C2C9601BF4E}" type="presOf" srcId="{AE9F2775-2E64-4607-A053-532A2416B8F2}" destId="{A3C5CE6B-0EEE-486D-8F35-26FA16F97A0F}" srcOrd="1" destOrd="0" presId="urn:microsoft.com/office/officeart/2005/8/layout/process2"/>
    <dgm:cxn modelId="{BF9478C1-B60C-4B95-8CF4-5E561DCF7BEB}" srcId="{E506DB3B-3090-424F-A083-37F31BE57EE4}" destId="{E58C3CBA-D1D5-41D1-992E-C797EFF1DC1A}" srcOrd="0" destOrd="0" parTransId="{C4566681-CBE1-4BA9-A845-6374772FCECA}" sibTransId="{12524D76-0BC1-495D-8F29-7380443576F3}"/>
    <dgm:cxn modelId="{DE0B5CF7-33CD-4E0F-BE4A-82CC6F65DCA4}" srcId="{E506DB3B-3090-424F-A083-37F31BE57EE4}" destId="{0AB9F2F0-99CD-4811-90FB-E8E4805D024D}" srcOrd="6" destOrd="0" parTransId="{2686297B-1E6E-4FA6-889A-4F942A2A4971}" sibTransId="{DB614A7D-52BB-49D0-899C-C976BFACD511}"/>
    <dgm:cxn modelId="{D2F1B321-F015-4BB7-8281-80544467B3FB}" type="presOf" srcId="{E1DE79F9-2C50-4CFD-9101-23656B15B012}" destId="{4B5213D6-5658-40A9-AF7D-40BC0C0FC96F}" srcOrd="1" destOrd="0" presId="urn:microsoft.com/office/officeart/2005/8/layout/process2"/>
    <dgm:cxn modelId="{2479D692-AF1D-4EE6-B2B4-F9EFC9BA7260}" type="presOf" srcId="{91882176-2232-4C69-AC65-260E9DEB881F}" destId="{89656183-65C4-4D98-B172-E063E3B6A07C}" srcOrd="0" destOrd="0" presId="urn:microsoft.com/office/officeart/2005/8/layout/process2"/>
    <dgm:cxn modelId="{99625D3E-CA40-412D-AF80-A3EE286D0C55}" type="presOf" srcId="{E506DB3B-3090-424F-A083-37F31BE57EE4}" destId="{3EB42EC0-286C-446D-928E-FF718CF774CE}" srcOrd="0" destOrd="0" presId="urn:microsoft.com/office/officeart/2005/8/layout/process2"/>
    <dgm:cxn modelId="{D1F10B86-4E75-4C42-ADA6-324498D80148}" type="presOf" srcId="{7A4BDF07-6463-4EDE-84F7-CBB68204C8A7}" destId="{5B457D91-40C0-4AC2-B3AC-AD729638BB29}" srcOrd="0" destOrd="0" presId="urn:microsoft.com/office/officeart/2005/8/layout/process2"/>
    <dgm:cxn modelId="{2EB0363F-1BF3-4D4B-9444-0F2816744F38}" type="presOf" srcId="{E58C3CBA-D1D5-41D1-992E-C797EFF1DC1A}" destId="{C44BCD76-311A-40D5-BC76-EFF8516F7B2C}" srcOrd="0" destOrd="0" presId="urn:microsoft.com/office/officeart/2005/8/layout/process2"/>
    <dgm:cxn modelId="{F78493D6-9189-4D36-8B9F-2FDAFCA22E46}" type="presOf" srcId="{9DB78426-C308-48FF-A26B-8D56323EB64E}" destId="{FAC3D64F-83F0-4C70-9A3D-8A4759BB0C91}" srcOrd="0" destOrd="0" presId="urn:microsoft.com/office/officeart/2005/8/layout/process2"/>
    <dgm:cxn modelId="{7EEE5AF1-166E-4CD0-9016-D5DF1A83A616}" srcId="{E506DB3B-3090-424F-A083-37F31BE57EE4}" destId="{7A4BDF07-6463-4EDE-84F7-CBB68204C8A7}" srcOrd="5" destOrd="0" parTransId="{A623F83E-B6FA-46BF-A17C-33DD2052711C}" sibTransId="{AE9F2775-2E64-4607-A053-532A2416B8F2}"/>
    <dgm:cxn modelId="{E73DF7F2-B34E-4C08-8A3E-D97F97583009}" type="presParOf" srcId="{3EB42EC0-286C-446D-928E-FF718CF774CE}" destId="{C44BCD76-311A-40D5-BC76-EFF8516F7B2C}" srcOrd="0" destOrd="0" presId="urn:microsoft.com/office/officeart/2005/8/layout/process2"/>
    <dgm:cxn modelId="{911C6F1C-7569-48B1-AD26-A222193321C0}" type="presParOf" srcId="{3EB42EC0-286C-446D-928E-FF718CF774CE}" destId="{7BA0C468-89A1-4145-A621-0E5FE71A2A3E}" srcOrd="1" destOrd="0" presId="urn:microsoft.com/office/officeart/2005/8/layout/process2"/>
    <dgm:cxn modelId="{C800EC52-D3D9-4C59-9943-DDAD1E002E86}" type="presParOf" srcId="{7BA0C468-89A1-4145-A621-0E5FE71A2A3E}" destId="{0EB2B272-88E3-46D9-8B0E-B8DC90016BC8}" srcOrd="0" destOrd="0" presId="urn:microsoft.com/office/officeart/2005/8/layout/process2"/>
    <dgm:cxn modelId="{9D0D0443-5FA5-4AF4-BA42-92915304A2D4}" type="presParOf" srcId="{3EB42EC0-286C-446D-928E-FF718CF774CE}" destId="{0CD57DF9-B863-4CB7-ADD6-C0D195A5B464}" srcOrd="2" destOrd="0" presId="urn:microsoft.com/office/officeart/2005/8/layout/process2"/>
    <dgm:cxn modelId="{BAF0BD70-0D16-4A8F-B21A-44F47B6D2FFC}" type="presParOf" srcId="{3EB42EC0-286C-446D-928E-FF718CF774CE}" destId="{F4CF4E17-1C43-487E-A6B0-D7CE70FEACDC}" srcOrd="3" destOrd="0" presId="urn:microsoft.com/office/officeart/2005/8/layout/process2"/>
    <dgm:cxn modelId="{A4CE4D68-2AFF-4010-A2FA-47226792E12A}" type="presParOf" srcId="{F4CF4E17-1C43-487E-A6B0-D7CE70FEACDC}" destId="{C5BDF859-3773-439B-AB02-BFA5D2C4AE43}" srcOrd="0" destOrd="0" presId="urn:microsoft.com/office/officeart/2005/8/layout/process2"/>
    <dgm:cxn modelId="{56495E47-6D2D-4009-BD7F-FF14439EB8DF}" type="presParOf" srcId="{3EB42EC0-286C-446D-928E-FF718CF774CE}" destId="{2DE79F2B-BFC4-4C5D-A44C-57E37099859E}" srcOrd="4" destOrd="0" presId="urn:microsoft.com/office/officeart/2005/8/layout/process2"/>
    <dgm:cxn modelId="{12298C42-806A-4355-80CB-2DB54CBEEF29}" type="presParOf" srcId="{3EB42EC0-286C-446D-928E-FF718CF774CE}" destId="{0BD7F120-C8C1-4990-B4EF-733F6568BD95}" srcOrd="5" destOrd="0" presId="urn:microsoft.com/office/officeart/2005/8/layout/process2"/>
    <dgm:cxn modelId="{BCB59FD4-88A9-4856-8CEB-0A0336EE371C}" type="presParOf" srcId="{0BD7F120-C8C1-4990-B4EF-733F6568BD95}" destId="{7787588B-B331-4823-BD81-224C62835C40}" srcOrd="0" destOrd="0" presId="urn:microsoft.com/office/officeart/2005/8/layout/process2"/>
    <dgm:cxn modelId="{12CD51C7-E8CA-4D16-8C4F-E5155566F2AE}" type="presParOf" srcId="{3EB42EC0-286C-446D-928E-FF718CF774CE}" destId="{8515CA27-8A66-4F1D-9004-401AA0ECA646}" srcOrd="6" destOrd="0" presId="urn:microsoft.com/office/officeart/2005/8/layout/process2"/>
    <dgm:cxn modelId="{E853A8B3-47CB-4F9B-85D1-D83AB103DC5B}" type="presParOf" srcId="{3EB42EC0-286C-446D-928E-FF718CF774CE}" destId="{9F35CFAB-68C6-466B-82D2-D47E02E2534E}" srcOrd="7" destOrd="0" presId="urn:microsoft.com/office/officeart/2005/8/layout/process2"/>
    <dgm:cxn modelId="{C82E0061-1B9B-4100-A220-6CE9DBCD3635}" type="presParOf" srcId="{9F35CFAB-68C6-466B-82D2-D47E02E2534E}" destId="{4B5213D6-5658-40A9-AF7D-40BC0C0FC96F}" srcOrd="0" destOrd="0" presId="urn:microsoft.com/office/officeart/2005/8/layout/process2"/>
    <dgm:cxn modelId="{F678C20C-B8F5-40B5-AB3A-43A814B8A8DA}" type="presParOf" srcId="{3EB42EC0-286C-446D-928E-FF718CF774CE}" destId="{89656183-65C4-4D98-B172-E063E3B6A07C}" srcOrd="8" destOrd="0" presId="urn:microsoft.com/office/officeart/2005/8/layout/process2"/>
    <dgm:cxn modelId="{A70A88EC-E724-4442-8A2F-76D299E2DF5E}" type="presParOf" srcId="{3EB42EC0-286C-446D-928E-FF718CF774CE}" destId="{FAC3D64F-83F0-4C70-9A3D-8A4759BB0C91}" srcOrd="9" destOrd="0" presId="urn:microsoft.com/office/officeart/2005/8/layout/process2"/>
    <dgm:cxn modelId="{7D940C55-E76D-4506-9B33-016498A8254A}" type="presParOf" srcId="{FAC3D64F-83F0-4C70-9A3D-8A4759BB0C91}" destId="{412332A4-E101-47BA-9900-A23EB3F15C5A}" srcOrd="0" destOrd="0" presId="urn:microsoft.com/office/officeart/2005/8/layout/process2"/>
    <dgm:cxn modelId="{590F8BFA-43AC-46DE-9DB3-75EA3E536490}" type="presParOf" srcId="{3EB42EC0-286C-446D-928E-FF718CF774CE}" destId="{5B457D91-40C0-4AC2-B3AC-AD729638BB29}" srcOrd="10" destOrd="0" presId="urn:microsoft.com/office/officeart/2005/8/layout/process2"/>
    <dgm:cxn modelId="{A5E77CD0-A4B1-4BFB-BE00-06EA6FF6EE78}" type="presParOf" srcId="{3EB42EC0-286C-446D-928E-FF718CF774CE}" destId="{AD1899DC-61B8-47AC-BB0A-F36BDFF3A159}" srcOrd="11" destOrd="0" presId="urn:microsoft.com/office/officeart/2005/8/layout/process2"/>
    <dgm:cxn modelId="{AA13AA67-8032-4DC9-9284-E03833055F8A}" type="presParOf" srcId="{AD1899DC-61B8-47AC-BB0A-F36BDFF3A159}" destId="{A3C5CE6B-0EEE-486D-8F35-26FA16F97A0F}" srcOrd="0" destOrd="0" presId="urn:microsoft.com/office/officeart/2005/8/layout/process2"/>
    <dgm:cxn modelId="{BAB66FF3-8835-477E-9849-06CEB8E7D936}" type="presParOf" srcId="{3EB42EC0-286C-446D-928E-FF718CF774CE}" destId="{5A893033-3B8D-444A-B481-CFC1E85E31AD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2F3615-9DFD-4E14-8348-73340A72620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780B319-E49A-4677-B82A-9EF054B34F1C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составление проекта</a:t>
          </a:r>
          <a:endParaRPr lang="ru-RU" sz="3200" b="1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gm:t>
    </dgm:pt>
    <dgm:pt modelId="{13947251-FC3D-4273-8DF4-3644D087A1A0}" type="parTrans" cxnId="{932F4170-1052-4E90-B0C6-E84F29FB1D66}">
      <dgm:prSet/>
      <dgm:spPr/>
      <dgm:t>
        <a:bodyPr/>
        <a:lstStyle/>
        <a:p>
          <a:endParaRPr lang="ru-RU"/>
        </a:p>
      </dgm:t>
    </dgm:pt>
    <dgm:pt modelId="{8B23F4ED-47B5-42F6-BF7F-A1572F491E2B}" type="sibTrans" cxnId="{932F4170-1052-4E90-B0C6-E84F29FB1D6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7A9018E6-A461-4E40-BCDA-870F1B4F326E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публичные слушания</a:t>
          </a:r>
          <a:endParaRPr lang="ru-RU" sz="3200" b="1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gm:t>
    </dgm:pt>
    <dgm:pt modelId="{CAD4A8C7-DA49-418C-90AC-BB7865166977}" type="parTrans" cxnId="{D456B110-94C2-446E-9EF8-53B865B900DA}">
      <dgm:prSet/>
      <dgm:spPr/>
      <dgm:t>
        <a:bodyPr/>
        <a:lstStyle/>
        <a:p>
          <a:endParaRPr lang="ru-RU"/>
        </a:p>
      </dgm:t>
    </dgm:pt>
    <dgm:pt modelId="{32092728-033C-4028-B17E-D8F13DA0423F}" type="sibTrans" cxnId="{D456B110-94C2-446E-9EF8-53B865B900D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490D6F2E-224B-4BCD-AC25-8AAA6C6D98D6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рассмотрение и утверждение проекта бюджета ОМС</a:t>
          </a:r>
          <a:endParaRPr lang="ru-RU" sz="2400" b="1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gm:t>
    </dgm:pt>
    <dgm:pt modelId="{382F7383-0D70-4DE3-9A0F-F6DA9928D08B}" type="parTrans" cxnId="{8FDE1A18-E6C2-4512-9F88-10BEC2D82492}">
      <dgm:prSet/>
      <dgm:spPr/>
      <dgm:t>
        <a:bodyPr/>
        <a:lstStyle/>
        <a:p>
          <a:endParaRPr lang="ru-RU"/>
        </a:p>
      </dgm:t>
    </dgm:pt>
    <dgm:pt modelId="{3BB2A834-006E-4009-9AD2-DDCCF48B27AC}" type="sibTrans" cxnId="{8FDE1A18-E6C2-4512-9F88-10BEC2D82492}">
      <dgm:prSet/>
      <dgm:spPr/>
      <dgm:t>
        <a:bodyPr/>
        <a:lstStyle/>
        <a:p>
          <a:endParaRPr lang="ru-RU"/>
        </a:p>
      </dgm:t>
    </dgm:pt>
    <dgm:pt modelId="{31A1601C-0E28-4880-9BFB-2DC3AE24C46F}" type="pres">
      <dgm:prSet presAssocID="{ED2F3615-9DFD-4E14-8348-73340A726203}" presName="linearFlow" presStyleCnt="0">
        <dgm:presLayoutVars>
          <dgm:resizeHandles val="exact"/>
        </dgm:presLayoutVars>
      </dgm:prSet>
      <dgm:spPr/>
    </dgm:pt>
    <dgm:pt modelId="{20E0CC78-D7F1-4395-A574-645FEDCD0221}" type="pres">
      <dgm:prSet presAssocID="{F780B319-E49A-4677-B82A-9EF054B34F1C}" presName="node" presStyleLbl="node1" presStyleIdx="0" presStyleCnt="3" custScaleX="344758" custScaleY="89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F8DF9-14D9-4987-907F-7737CB86CECD}" type="pres">
      <dgm:prSet presAssocID="{8B23F4ED-47B5-42F6-BF7F-A1572F491E2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3DE4B84-77D6-405A-9C01-893108ACE78C}" type="pres">
      <dgm:prSet presAssocID="{8B23F4ED-47B5-42F6-BF7F-A1572F491E2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B537D91-A060-45CE-9F78-C64CEAFCF3F1}" type="pres">
      <dgm:prSet presAssocID="{7A9018E6-A461-4E40-BCDA-870F1B4F326E}" presName="node" presStyleLbl="node1" presStyleIdx="1" presStyleCnt="3" custScaleX="344758" custScaleY="70931" custLinFactNeighborX="19130" custLinFactNeighborY="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6035F-090E-47E6-A034-CEC3860DF78C}" type="pres">
      <dgm:prSet presAssocID="{32092728-033C-4028-B17E-D8F13DA0423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C0543FE-DFFF-46CB-BCB2-C256B32A0DA5}" type="pres">
      <dgm:prSet presAssocID="{32092728-033C-4028-B17E-D8F13DA042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2D6F39B-68ED-4779-8156-504FE5290ED0}" type="pres">
      <dgm:prSet presAssocID="{490D6F2E-224B-4BCD-AC25-8AAA6C6D98D6}" presName="node" presStyleLbl="node1" presStyleIdx="2" presStyleCnt="3" custScaleX="344758" custScaleY="72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DE1A18-E6C2-4512-9F88-10BEC2D82492}" srcId="{ED2F3615-9DFD-4E14-8348-73340A726203}" destId="{490D6F2E-224B-4BCD-AC25-8AAA6C6D98D6}" srcOrd="2" destOrd="0" parTransId="{382F7383-0D70-4DE3-9A0F-F6DA9928D08B}" sibTransId="{3BB2A834-006E-4009-9AD2-DDCCF48B27AC}"/>
    <dgm:cxn modelId="{69A4A05A-3502-4CC6-A15F-AE0B53755563}" type="presOf" srcId="{32092728-033C-4028-B17E-D8F13DA0423F}" destId="{BC0543FE-DFFF-46CB-BCB2-C256B32A0DA5}" srcOrd="1" destOrd="0" presId="urn:microsoft.com/office/officeart/2005/8/layout/process2"/>
    <dgm:cxn modelId="{6B427707-64B6-446D-8818-FE6AD77CA701}" type="presOf" srcId="{ED2F3615-9DFD-4E14-8348-73340A726203}" destId="{31A1601C-0E28-4880-9BFB-2DC3AE24C46F}" srcOrd="0" destOrd="0" presId="urn:microsoft.com/office/officeart/2005/8/layout/process2"/>
    <dgm:cxn modelId="{AC2852CF-C1F5-4D8E-AE14-A990896406C4}" type="presOf" srcId="{8B23F4ED-47B5-42F6-BF7F-A1572F491E2B}" destId="{1ABF8DF9-14D9-4987-907F-7737CB86CECD}" srcOrd="0" destOrd="0" presId="urn:microsoft.com/office/officeart/2005/8/layout/process2"/>
    <dgm:cxn modelId="{D456B110-94C2-446E-9EF8-53B865B900DA}" srcId="{ED2F3615-9DFD-4E14-8348-73340A726203}" destId="{7A9018E6-A461-4E40-BCDA-870F1B4F326E}" srcOrd="1" destOrd="0" parTransId="{CAD4A8C7-DA49-418C-90AC-BB7865166977}" sibTransId="{32092728-033C-4028-B17E-D8F13DA0423F}"/>
    <dgm:cxn modelId="{932F4170-1052-4E90-B0C6-E84F29FB1D66}" srcId="{ED2F3615-9DFD-4E14-8348-73340A726203}" destId="{F780B319-E49A-4677-B82A-9EF054B34F1C}" srcOrd="0" destOrd="0" parTransId="{13947251-FC3D-4273-8DF4-3644D087A1A0}" sibTransId="{8B23F4ED-47B5-42F6-BF7F-A1572F491E2B}"/>
    <dgm:cxn modelId="{6EECB579-B2C7-4133-BC9B-AC483F597C09}" type="presOf" srcId="{F780B319-E49A-4677-B82A-9EF054B34F1C}" destId="{20E0CC78-D7F1-4395-A574-645FEDCD0221}" srcOrd="0" destOrd="0" presId="urn:microsoft.com/office/officeart/2005/8/layout/process2"/>
    <dgm:cxn modelId="{E2299342-4B59-47B9-9679-E87CE40603E7}" type="presOf" srcId="{490D6F2E-224B-4BCD-AC25-8AAA6C6D98D6}" destId="{42D6F39B-68ED-4779-8156-504FE5290ED0}" srcOrd="0" destOrd="0" presId="urn:microsoft.com/office/officeart/2005/8/layout/process2"/>
    <dgm:cxn modelId="{D4575F0B-F93C-42EA-B56F-59E3B39DD47F}" type="presOf" srcId="{7A9018E6-A461-4E40-BCDA-870F1B4F326E}" destId="{AB537D91-A060-45CE-9F78-C64CEAFCF3F1}" srcOrd="0" destOrd="0" presId="urn:microsoft.com/office/officeart/2005/8/layout/process2"/>
    <dgm:cxn modelId="{941C8FAD-ECAF-4D4E-AEBA-B5F5A4A7A09D}" type="presOf" srcId="{32092728-033C-4028-B17E-D8F13DA0423F}" destId="{F2B6035F-090E-47E6-A034-CEC3860DF78C}" srcOrd="0" destOrd="0" presId="urn:microsoft.com/office/officeart/2005/8/layout/process2"/>
    <dgm:cxn modelId="{6E462D96-6D76-4648-A15A-6DEE6A9C527F}" type="presOf" srcId="{8B23F4ED-47B5-42F6-BF7F-A1572F491E2B}" destId="{93DE4B84-77D6-405A-9C01-893108ACE78C}" srcOrd="1" destOrd="0" presId="urn:microsoft.com/office/officeart/2005/8/layout/process2"/>
    <dgm:cxn modelId="{FA89643B-E0C5-4B12-A2F2-40DF2F02C92B}" type="presParOf" srcId="{31A1601C-0E28-4880-9BFB-2DC3AE24C46F}" destId="{20E0CC78-D7F1-4395-A574-645FEDCD0221}" srcOrd="0" destOrd="0" presId="urn:microsoft.com/office/officeart/2005/8/layout/process2"/>
    <dgm:cxn modelId="{83640462-51C6-4D6F-BABB-9BD5C3BB0EF2}" type="presParOf" srcId="{31A1601C-0E28-4880-9BFB-2DC3AE24C46F}" destId="{1ABF8DF9-14D9-4987-907F-7737CB86CECD}" srcOrd="1" destOrd="0" presId="urn:microsoft.com/office/officeart/2005/8/layout/process2"/>
    <dgm:cxn modelId="{780DE017-8C51-4DCA-BFA8-A47EF12A659A}" type="presParOf" srcId="{1ABF8DF9-14D9-4987-907F-7737CB86CECD}" destId="{93DE4B84-77D6-405A-9C01-893108ACE78C}" srcOrd="0" destOrd="0" presId="urn:microsoft.com/office/officeart/2005/8/layout/process2"/>
    <dgm:cxn modelId="{38E4B076-4BE6-485B-A006-D170E0998082}" type="presParOf" srcId="{31A1601C-0E28-4880-9BFB-2DC3AE24C46F}" destId="{AB537D91-A060-45CE-9F78-C64CEAFCF3F1}" srcOrd="2" destOrd="0" presId="urn:microsoft.com/office/officeart/2005/8/layout/process2"/>
    <dgm:cxn modelId="{823A2624-47C2-488A-B606-281A55524188}" type="presParOf" srcId="{31A1601C-0E28-4880-9BFB-2DC3AE24C46F}" destId="{F2B6035F-090E-47E6-A034-CEC3860DF78C}" srcOrd="3" destOrd="0" presId="urn:microsoft.com/office/officeart/2005/8/layout/process2"/>
    <dgm:cxn modelId="{A8B8054F-EA7B-4E27-9CC1-CFD6984E95EE}" type="presParOf" srcId="{F2B6035F-090E-47E6-A034-CEC3860DF78C}" destId="{BC0543FE-DFFF-46CB-BCB2-C256B32A0DA5}" srcOrd="0" destOrd="0" presId="urn:microsoft.com/office/officeart/2005/8/layout/process2"/>
    <dgm:cxn modelId="{E988004F-59B0-4388-B7D5-73A3921B0CDE}" type="presParOf" srcId="{31A1601C-0E28-4880-9BFB-2DC3AE24C46F}" destId="{42D6F39B-68ED-4779-8156-504FE5290ED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0A0743-7AC6-4212-B4BF-24F045A0D2F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FA257E-400B-445D-9808-E0CF152FD369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Georgia" pitchFamily="18" charset="0"/>
              <a:cs typeface="Arial" charset="0"/>
            </a:rPr>
            <a:t>РАСХОДЫ</a:t>
          </a:r>
          <a:endParaRPr lang="ru-RU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58BC3412-7BC1-45CE-8C97-78FC6671CF3B}" type="parTrans" cxnId="{6CD20AE3-B50B-418F-A892-096540D9BCC9}">
      <dgm:prSet/>
      <dgm:spPr/>
      <dgm:t>
        <a:bodyPr/>
        <a:lstStyle/>
        <a:p>
          <a:endParaRPr lang="ru-RU"/>
        </a:p>
      </dgm:t>
    </dgm:pt>
    <dgm:pt modelId="{059F1C5D-B6CC-48C3-8FDA-4E891EC4DA55}" type="sibTrans" cxnId="{6CD20AE3-B50B-418F-A892-096540D9BCC9}">
      <dgm:prSet/>
      <dgm:spPr/>
      <dgm:t>
        <a:bodyPr/>
        <a:lstStyle/>
        <a:p>
          <a:endParaRPr lang="ru-RU"/>
        </a:p>
      </dgm:t>
    </dgm:pt>
    <dgm:pt modelId="{5F4E5229-A754-43D3-AB0C-F36E5FD9F20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ECA72B31-215A-4B41-B451-59DF4758B75B}" type="parTrans" cxnId="{F9F2B870-8BAD-406C-B113-BC3AFFEA1B0D}">
      <dgm:prSet/>
      <dgm:spPr/>
      <dgm:t>
        <a:bodyPr/>
        <a:lstStyle/>
        <a:p>
          <a:endParaRPr lang="ru-RU"/>
        </a:p>
      </dgm:t>
    </dgm:pt>
    <dgm:pt modelId="{14F2AAF9-9960-479F-9026-5BD7236EFF1B}" type="sibTrans" cxnId="{F9F2B870-8BAD-406C-B113-BC3AFFEA1B0D}">
      <dgm:prSet/>
      <dgm:spPr/>
      <dgm:t>
        <a:bodyPr/>
        <a:lstStyle/>
        <a:p>
          <a:endParaRPr lang="ru-RU"/>
        </a:p>
      </dgm:t>
    </dgm:pt>
    <dgm:pt modelId="{E8F78675-4429-41D3-9318-516C1FE2774F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5A4B0F8-6845-478C-8E87-E207E5FB2720}" type="parTrans" cxnId="{6EABA505-A458-4FA9-80F9-949594019528}">
      <dgm:prSet/>
      <dgm:spPr/>
      <dgm:t>
        <a:bodyPr/>
        <a:lstStyle/>
        <a:p>
          <a:endParaRPr lang="ru-RU"/>
        </a:p>
      </dgm:t>
    </dgm:pt>
    <dgm:pt modelId="{E89664EE-B011-4F75-803D-18E178A3849C}" type="sibTrans" cxnId="{6EABA505-A458-4FA9-80F9-949594019528}">
      <dgm:prSet/>
      <dgm:spPr/>
      <dgm:t>
        <a:bodyPr/>
        <a:lstStyle/>
        <a:p>
          <a:endParaRPr lang="ru-RU"/>
        </a:p>
      </dgm:t>
    </dgm:pt>
    <dgm:pt modelId="{2F79AA96-EBEB-42F1-9979-6F4692725CAB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BA1EE6A-0A89-4B5C-9DEF-A8546FF77A70}" type="sibTrans" cxnId="{7888EEF5-32F9-4039-8D96-F2E6BF4BD493}">
      <dgm:prSet/>
      <dgm:spPr/>
      <dgm:t>
        <a:bodyPr/>
        <a:lstStyle/>
        <a:p>
          <a:endParaRPr lang="ru-RU"/>
        </a:p>
      </dgm:t>
    </dgm:pt>
    <dgm:pt modelId="{C27F68BC-EB54-4AED-83A8-F1C7A1874CF2}" type="parTrans" cxnId="{7888EEF5-32F9-4039-8D96-F2E6BF4BD493}">
      <dgm:prSet/>
      <dgm:spPr/>
      <dgm:t>
        <a:bodyPr/>
        <a:lstStyle/>
        <a:p>
          <a:endParaRPr lang="ru-RU"/>
        </a:p>
      </dgm:t>
    </dgm:pt>
    <dgm:pt modelId="{5F1D47A6-40BC-4EEF-9475-FCAC4303367E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21C227-8E32-4276-BEA3-CB426178C491}" type="sibTrans" cxnId="{7983BAE1-2D2E-4439-9405-6E47EDEEC0BF}">
      <dgm:prSet/>
      <dgm:spPr/>
      <dgm:t>
        <a:bodyPr/>
        <a:lstStyle/>
        <a:p>
          <a:endParaRPr lang="ru-RU"/>
        </a:p>
      </dgm:t>
    </dgm:pt>
    <dgm:pt modelId="{9C509411-7CFF-4D1D-BA34-479201462BEC}" type="parTrans" cxnId="{7983BAE1-2D2E-4439-9405-6E47EDEEC0BF}">
      <dgm:prSet/>
      <dgm:spPr/>
      <dgm:t>
        <a:bodyPr/>
        <a:lstStyle/>
        <a:p>
          <a:endParaRPr lang="ru-RU"/>
        </a:p>
      </dgm:t>
    </dgm:pt>
    <dgm:pt modelId="{2F0A8C0A-1E2D-4539-917B-889D9ED82130}" type="pres">
      <dgm:prSet presAssocID="{600A0743-7AC6-4212-B4BF-24F045A0D2F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A0EECB-8E26-4FD6-8150-9290FBDA1B4A}" type="pres">
      <dgm:prSet presAssocID="{600A0743-7AC6-4212-B4BF-24F045A0D2FC}" presName="matrix" presStyleCnt="0"/>
      <dgm:spPr/>
    </dgm:pt>
    <dgm:pt modelId="{E4A2DFDD-7311-4DE0-9046-13309A232A41}" type="pres">
      <dgm:prSet presAssocID="{600A0743-7AC6-4212-B4BF-24F045A0D2FC}" presName="tile1" presStyleLbl="node1" presStyleIdx="0" presStyleCnt="4" custScaleX="109374" custLinFactNeighborX="4687" custLinFactNeighborY="0"/>
      <dgm:spPr/>
      <dgm:t>
        <a:bodyPr/>
        <a:lstStyle/>
        <a:p>
          <a:endParaRPr lang="ru-RU"/>
        </a:p>
      </dgm:t>
    </dgm:pt>
    <dgm:pt modelId="{1CD482D5-9CAA-4732-A01D-F12B1EA4A970}" type="pres">
      <dgm:prSet presAssocID="{600A0743-7AC6-4212-B4BF-24F045A0D2F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D2699-FCD8-449C-8421-6820E51DFDC4}" type="pres">
      <dgm:prSet presAssocID="{600A0743-7AC6-4212-B4BF-24F045A0D2FC}" presName="tile2" presStyleLbl="node1" presStyleIdx="1" presStyleCnt="4" custLinFactNeighborX="-2343" custLinFactNeighborY="0"/>
      <dgm:spPr/>
      <dgm:t>
        <a:bodyPr/>
        <a:lstStyle/>
        <a:p>
          <a:endParaRPr lang="ru-RU"/>
        </a:p>
      </dgm:t>
    </dgm:pt>
    <dgm:pt modelId="{38AA3D1A-46A8-4068-B48D-9F398CF4C5E4}" type="pres">
      <dgm:prSet presAssocID="{600A0743-7AC6-4212-B4BF-24F045A0D2F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0A86C-6F75-4F59-AC08-86E03CF2A691}" type="pres">
      <dgm:prSet presAssocID="{600A0743-7AC6-4212-B4BF-24F045A0D2FC}" presName="tile3" presStyleLbl="node1" presStyleIdx="2" presStyleCnt="4" custLinFactNeighborX="-782" custLinFactNeighborY="0"/>
      <dgm:spPr/>
      <dgm:t>
        <a:bodyPr/>
        <a:lstStyle/>
        <a:p>
          <a:endParaRPr lang="ru-RU"/>
        </a:p>
      </dgm:t>
    </dgm:pt>
    <dgm:pt modelId="{2EF72F9E-4A5B-4B7D-9B27-744DD0B9D12E}" type="pres">
      <dgm:prSet presAssocID="{600A0743-7AC6-4212-B4BF-24F045A0D2F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09A68-1B64-4AE7-883C-95D1660EFBB2}" type="pres">
      <dgm:prSet presAssocID="{600A0743-7AC6-4212-B4BF-24F045A0D2FC}" presName="tile4" presStyleLbl="node1" presStyleIdx="3" presStyleCnt="4" custLinFactNeighborX="-2343"/>
      <dgm:spPr/>
      <dgm:t>
        <a:bodyPr/>
        <a:lstStyle/>
        <a:p>
          <a:endParaRPr lang="ru-RU"/>
        </a:p>
      </dgm:t>
    </dgm:pt>
    <dgm:pt modelId="{526D2597-979C-4894-9197-D5E5A44E34AA}" type="pres">
      <dgm:prSet presAssocID="{600A0743-7AC6-4212-B4BF-24F045A0D2F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BD9F3-49FB-42CF-88D8-E754B839AFD5}" type="pres">
      <dgm:prSet presAssocID="{600A0743-7AC6-4212-B4BF-24F045A0D2FC}" presName="centerTile" presStyleLbl="fgShp" presStyleIdx="0" presStyleCnt="1" custScaleX="188108" custScaleY="109896" custLinFactNeighborX="-782" custLinFactNeighborY="78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4D2A2-1D1D-4013-94C0-1FC865FBF6B8}" type="presOf" srcId="{E8F78675-4429-41D3-9318-516C1FE2774F}" destId="{4540A86C-6F75-4F59-AC08-86E03CF2A691}" srcOrd="0" destOrd="0" presId="urn:microsoft.com/office/officeart/2005/8/layout/matrix1"/>
    <dgm:cxn modelId="{D64AF95E-0610-414B-84AE-777C2237AB07}" type="presOf" srcId="{5F1D47A6-40BC-4EEF-9475-FCAC4303367E}" destId="{526D2597-979C-4894-9197-D5E5A44E34AA}" srcOrd="1" destOrd="0" presId="urn:microsoft.com/office/officeart/2005/8/layout/matrix1"/>
    <dgm:cxn modelId="{F9F2B870-8BAD-406C-B113-BC3AFFEA1B0D}" srcId="{D3FA257E-400B-445D-9808-E0CF152FD369}" destId="{5F4E5229-A754-43D3-AB0C-F36E5FD9F209}" srcOrd="1" destOrd="0" parTransId="{ECA72B31-215A-4B41-B451-59DF4758B75B}" sibTransId="{14F2AAF9-9960-479F-9026-5BD7236EFF1B}"/>
    <dgm:cxn modelId="{C76B570C-1C04-4DFA-9CEF-AD2D1717B0E5}" type="presOf" srcId="{2F79AA96-EBEB-42F1-9979-6F4692725CAB}" destId="{E4A2DFDD-7311-4DE0-9046-13309A232A41}" srcOrd="0" destOrd="0" presId="urn:microsoft.com/office/officeart/2005/8/layout/matrix1"/>
    <dgm:cxn modelId="{1273060C-EEF2-4221-836F-D5028CEEFE64}" type="presOf" srcId="{5F1D47A6-40BC-4EEF-9475-FCAC4303367E}" destId="{89209A68-1B64-4AE7-883C-95D1660EFBB2}" srcOrd="0" destOrd="0" presId="urn:microsoft.com/office/officeart/2005/8/layout/matrix1"/>
    <dgm:cxn modelId="{6CD20AE3-B50B-418F-A892-096540D9BCC9}" srcId="{600A0743-7AC6-4212-B4BF-24F045A0D2FC}" destId="{D3FA257E-400B-445D-9808-E0CF152FD369}" srcOrd="0" destOrd="0" parTransId="{58BC3412-7BC1-45CE-8C97-78FC6671CF3B}" sibTransId="{059F1C5D-B6CC-48C3-8FDA-4E891EC4DA55}"/>
    <dgm:cxn modelId="{6EABA505-A458-4FA9-80F9-949594019528}" srcId="{D3FA257E-400B-445D-9808-E0CF152FD369}" destId="{E8F78675-4429-41D3-9318-516C1FE2774F}" srcOrd="2" destOrd="0" parTransId="{E5A4B0F8-6845-478C-8E87-E207E5FB2720}" sibTransId="{E89664EE-B011-4F75-803D-18E178A3849C}"/>
    <dgm:cxn modelId="{DA9CC386-8FEF-4CE7-9A5C-8FA22BB71290}" type="presOf" srcId="{5F4E5229-A754-43D3-AB0C-F36E5FD9F209}" destId="{38AA3D1A-46A8-4068-B48D-9F398CF4C5E4}" srcOrd="1" destOrd="0" presId="urn:microsoft.com/office/officeart/2005/8/layout/matrix1"/>
    <dgm:cxn modelId="{D44723A5-11A5-455A-BD93-4CA3B741A9D1}" type="presOf" srcId="{D3FA257E-400B-445D-9808-E0CF152FD369}" destId="{1ABBD9F3-49FB-42CF-88D8-E754B839AFD5}" srcOrd="0" destOrd="0" presId="urn:microsoft.com/office/officeart/2005/8/layout/matrix1"/>
    <dgm:cxn modelId="{F8BAB6EA-77BB-4E15-8513-E1B0CCAF9C75}" type="presOf" srcId="{600A0743-7AC6-4212-B4BF-24F045A0D2FC}" destId="{2F0A8C0A-1E2D-4539-917B-889D9ED82130}" srcOrd="0" destOrd="0" presId="urn:microsoft.com/office/officeart/2005/8/layout/matrix1"/>
    <dgm:cxn modelId="{7888EEF5-32F9-4039-8D96-F2E6BF4BD493}" srcId="{D3FA257E-400B-445D-9808-E0CF152FD369}" destId="{2F79AA96-EBEB-42F1-9979-6F4692725CAB}" srcOrd="0" destOrd="0" parTransId="{C27F68BC-EB54-4AED-83A8-F1C7A1874CF2}" sibTransId="{8BA1EE6A-0A89-4B5C-9DEF-A8546FF77A70}"/>
    <dgm:cxn modelId="{7983BAE1-2D2E-4439-9405-6E47EDEEC0BF}" srcId="{D3FA257E-400B-445D-9808-E0CF152FD369}" destId="{5F1D47A6-40BC-4EEF-9475-FCAC4303367E}" srcOrd="3" destOrd="0" parTransId="{9C509411-7CFF-4D1D-BA34-479201462BEC}" sibTransId="{E121C227-8E32-4276-BEA3-CB426178C491}"/>
    <dgm:cxn modelId="{C4E7CB86-60AF-42C5-B30B-580B65138B8B}" type="presOf" srcId="{5F4E5229-A754-43D3-AB0C-F36E5FD9F209}" destId="{1F9D2699-FCD8-449C-8421-6820E51DFDC4}" srcOrd="0" destOrd="0" presId="urn:microsoft.com/office/officeart/2005/8/layout/matrix1"/>
    <dgm:cxn modelId="{7848D2D3-8B75-4707-AE19-4127A9AD9D4E}" type="presOf" srcId="{2F79AA96-EBEB-42F1-9979-6F4692725CAB}" destId="{1CD482D5-9CAA-4732-A01D-F12B1EA4A970}" srcOrd="1" destOrd="0" presId="urn:microsoft.com/office/officeart/2005/8/layout/matrix1"/>
    <dgm:cxn modelId="{1D2E40C7-B4B6-4213-BE7B-3CB2C4D99355}" type="presOf" srcId="{E8F78675-4429-41D3-9318-516C1FE2774F}" destId="{2EF72F9E-4A5B-4B7D-9B27-744DD0B9D12E}" srcOrd="1" destOrd="0" presId="urn:microsoft.com/office/officeart/2005/8/layout/matrix1"/>
    <dgm:cxn modelId="{989E9A73-C1E4-4F41-8FC5-D09371D3AEF0}" type="presParOf" srcId="{2F0A8C0A-1E2D-4539-917B-889D9ED82130}" destId="{11A0EECB-8E26-4FD6-8150-9290FBDA1B4A}" srcOrd="0" destOrd="0" presId="urn:microsoft.com/office/officeart/2005/8/layout/matrix1"/>
    <dgm:cxn modelId="{09369FFB-6D0A-4886-8831-68C41AB2B46D}" type="presParOf" srcId="{11A0EECB-8E26-4FD6-8150-9290FBDA1B4A}" destId="{E4A2DFDD-7311-4DE0-9046-13309A232A41}" srcOrd="0" destOrd="0" presId="urn:microsoft.com/office/officeart/2005/8/layout/matrix1"/>
    <dgm:cxn modelId="{2BA34AB5-6B07-40FC-BEDE-0DA5FCE30F25}" type="presParOf" srcId="{11A0EECB-8E26-4FD6-8150-9290FBDA1B4A}" destId="{1CD482D5-9CAA-4732-A01D-F12B1EA4A970}" srcOrd="1" destOrd="0" presId="urn:microsoft.com/office/officeart/2005/8/layout/matrix1"/>
    <dgm:cxn modelId="{AA8AC98D-E38E-4CB6-8BDF-78344A35BBD1}" type="presParOf" srcId="{11A0EECB-8E26-4FD6-8150-9290FBDA1B4A}" destId="{1F9D2699-FCD8-449C-8421-6820E51DFDC4}" srcOrd="2" destOrd="0" presId="urn:microsoft.com/office/officeart/2005/8/layout/matrix1"/>
    <dgm:cxn modelId="{C1FCD5B2-CA07-4A47-B25B-922C974B1C08}" type="presParOf" srcId="{11A0EECB-8E26-4FD6-8150-9290FBDA1B4A}" destId="{38AA3D1A-46A8-4068-B48D-9F398CF4C5E4}" srcOrd="3" destOrd="0" presId="urn:microsoft.com/office/officeart/2005/8/layout/matrix1"/>
    <dgm:cxn modelId="{2D159ED8-53E7-4A82-9A5E-2FAE278102A3}" type="presParOf" srcId="{11A0EECB-8E26-4FD6-8150-9290FBDA1B4A}" destId="{4540A86C-6F75-4F59-AC08-86E03CF2A691}" srcOrd="4" destOrd="0" presId="urn:microsoft.com/office/officeart/2005/8/layout/matrix1"/>
    <dgm:cxn modelId="{6B488CF3-4D4E-48A8-A184-1E65B14AF1BF}" type="presParOf" srcId="{11A0EECB-8E26-4FD6-8150-9290FBDA1B4A}" destId="{2EF72F9E-4A5B-4B7D-9B27-744DD0B9D12E}" srcOrd="5" destOrd="0" presId="urn:microsoft.com/office/officeart/2005/8/layout/matrix1"/>
    <dgm:cxn modelId="{6734D6BD-D490-4D1B-9053-5A7165523928}" type="presParOf" srcId="{11A0EECB-8E26-4FD6-8150-9290FBDA1B4A}" destId="{89209A68-1B64-4AE7-883C-95D1660EFBB2}" srcOrd="6" destOrd="0" presId="urn:microsoft.com/office/officeart/2005/8/layout/matrix1"/>
    <dgm:cxn modelId="{D3CCC7AA-413E-44D0-A321-669894A57A34}" type="presParOf" srcId="{11A0EECB-8E26-4FD6-8150-9290FBDA1B4A}" destId="{526D2597-979C-4894-9197-D5E5A44E34AA}" srcOrd="7" destOrd="0" presId="urn:microsoft.com/office/officeart/2005/8/layout/matrix1"/>
    <dgm:cxn modelId="{B576129A-4B91-438E-81C3-51E822A13251}" type="presParOf" srcId="{2F0A8C0A-1E2D-4539-917B-889D9ED82130}" destId="{1ABBD9F3-49FB-42CF-88D8-E754B839AFD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A7A36E-0D67-446B-9C6E-849D21D59FE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CDEB52-D7E0-4BF9-9456-AF236A6805FB}">
      <dgm:prSet phldrT="[Текст]" custT="1"/>
      <dgm:spPr/>
      <dgm:t>
        <a:bodyPr/>
        <a:lstStyle/>
        <a:p>
          <a:r>
            <a:rPr lang="ru-RU" sz="1800" b="0" dirty="0" smtClean="0">
              <a:latin typeface="Georgia" pitchFamily="18" charset="0"/>
            </a:rPr>
            <a:t>Пожарная охрана</a:t>
          </a:r>
          <a:endParaRPr lang="ru-RU" sz="1800" b="0" dirty="0">
            <a:latin typeface="Georgia" pitchFamily="18" charset="0"/>
          </a:endParaRPr>
        </a:p>
      </dgm:t>
    </dgm:pt>
    <dgm:pt modelId="{E9B8013E-0AC0-417D-8BF3-978F4476B603}" type="parTrans" cxnId="{4A6DD206-98AC-4E6F-AA66-1A61BBDC6F8C}">
      <dgm:prSet/>
      <dgm:spPr/>
      <dgm:t>
        <a:bodyPr/>
        <a:lstStyle/>
        <a:p>
          <a:endParaRPr lang="ru-RU"/>
        </a:p>
      </dgm:t>
    </dgm:pt>
    <dgm:pt modelId="{ECC9948D-675C-4474-966C-976845562FA1}" type="sibTrans" cxnId="{4A6DD206-98AC-4E6F-AA66-1A61BBDC6F8C}">
      <dgm:prSet/>
      <dgm:spPr/>
      <dgm:t>
        <a:bodyPr/>
        <a:lstStyle/>
        <a:p>
          <a:endParaRPr lang="ru-RU"/>
        </a:p>
      </dgm:t>
    </dgm:pt>
    <dgm:pt modelId="{F1827194-9A12-4EB6-B4BD-559003425520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/>
          </a:r>
          <a:br>
            <a:rPr lang="ru-RU" dirty="0" smtClean="0"/>
          </a:br>
          <a:endParaRPr lang="ru-RU" dirty="0"/>
        </a:p>
      </dgm:t>
    </dgm:pt>
    <dgm:pt modelId="{0D489505-D046-4B5F-AB95-4EBDCA24D986}" type="parTrans" cxnId="{BB2F978F-E1F2-48B3-A2DF-2D41DA795B9E}">
      <dgm:prSet/>
      <dgm:spPr/>
      <dgm:t>
        <a:bodyPr/>
        <a:lstStyle/>
        <a:p>
          <a:endParaRPr lang="ru-RU"/>
        </a:p>
      </dgm:t>
    </dgm:pt>
    <dgm:pt modelId="{77BB5673-39AE-4854-976E-45A5389BAC22}" type="sibTrans" cxnId="{BB2F978F-E1F2-48B3-A2DF-2D41DA795B9E}">
      <dgm:prSet/>
      <dgm:spPr/>
      <dgm:t>
        <a:bodyPr/>
        <a:lstStyle/>
        <a:p>
          <a:endParaRPr lang="ru-RU"/>
        </a:p>
      </dgm:t>
    </dgm:pt>
    <dgm:pt modelId="{41FB6C1A-9B29-429A-A7CA-364C1D3EFCAF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НАЦИОНАЛЬНАЯ ОБОРОНА</a:t>
          </a:r>
          <a:endParaRPr lang="ru-RU" sz="1800" b="1" dirty="0">
            <a:latin typeface="Georgia" pitchFamily="18" charset="0"/>
          </a:endParaRPr>
        </a:p>
      </dgm:t>
    </dgm:pt>
    <dgm:pt modelId="{A8410C88-B005-472A-9672-069EBE782169}" type="parTrans" cxnId="{5AB5DC54-E270-47A8-B393-2A784C08D3F4}">
      <dgm:prSet/>
      <dgm:spPr/>
      <dgm:t>
        <a:bodyPr/>
        <a:lstStyle/>
        <a:p>
          <a:endParaRPr lang="ru-RU"/>
        </a:p>
      </dgm:t>
    </dgm:pt>
    <dgm:pt modelId="{AC34E39F-805E-47CB-AC78-9C09403C74D2}" type="sibTrans" cxnId="{5AB5DC54-E270-47A8-B393-2A784C08D3F4}">
      <dgm:prSet/>
      <dgm:spPr/>
      <dgm:t>
        <a:bodyPr/>
        <a:lstStyle/>
        <a:p>
          <a:endParaRPr lang="ru-RU"/>
        </a:p>
      </dgm:t>
    </dgm:pt>
    <dgm:pt modelId="{91B00DA1-B44C-41FD-A18B-D69F3DD7F1DB}">
      <dgm:prSet phldrT="[Текст]" custT="1"/>
      <dgm:spPr/>
      <dgm:t>
        <a:bodyPr/>
        <a:lstStyle/>
        <a:p>
          <a:r>
            <a:rPr lang="ru-RU" sz="1800" b="0" dirty="0" smtClean="0">
              <a:latin typeface="Georgia" pitchFamily="18" charset="0"/>
            </a:rPr>
            <a:t>Расходы на содержание ЕДДС</a:t>
          </a:r>
          <a:endParaRPr lang="ru-RU" sz="1800" b="0" dirty="0">
            <a:latin typeface="Georgia" pitchFamily="18" charset="0"/>
          </a:endParaRPr>
        </a:p>
      </dgm:t>
    </dgm:pt>
    <dgm:pt modelId="{2B7693C3-0048-46B9-8BFE-12648E48D85C}" type="sibTrans" cxnId="{117A2D45-06A7-4553-A4A1-2B71553AC25C}">
      <dgm:prSet/>
      <dgm:spPr/>
      <dgm:t>
        <a:bodyPr/>
        <a:lstStyle/>
        <a:p>
          <a:endParaRPr lang="ru-RU"/>
        </a:p>
      </dgm:t>
    </dgm:pt>
    <dgm:pt modelId="{0007B74D-F0A2-4B68-A3FE-D830C72DA348}" type="parTrans" cxnId="{117A2D45-06A7-4553-A4A1-2B71553AC25C}">
      <dgm:prSet/>
      <dgm:spPr/>
      <dgm:t>
        <a:bodyPr/>
        <a:lstStyle/>
        <a:p>
          <a:endParaRPr lang="ru-RU"/>
        </a:p>
      </dgm:t>
    </dgm:pt>
    <dgm:pt modelId="{BC1FC943-1C81-4201-ABBD-55E52B4D0D2A}">
      <dgm:prSet phldrT="[Текст]" custT="1"/>
      <dgm:spPr/>
      <dgm:t>
        <a:bodyPr/>
        <a:lstStyle/>
        <a:p>
          <a:r>
            <a:rPr lang="ru-RU" sz="2000" b="1" dirty="0" smtClean="0">
              <a:latin typeface="Georgia" pitchFamily="18" charset="0"/>
            </a:rPr>
            <a:t>Национальная безопасность и правоохранительная деятельность</a:t>
          </a:r>
          <a:endParaRPr lang="ru-RU" sz="2000" b="1" dirty="0">
            <a:latin typeface="Georgia" pitchFamily="18" charset="0"/>
          </a:endParaRPr>
        </a:p>
      </dgm:t>
    </dgm:pt>
    <dgm:pt modelId="{CEC08B86-B48F-47B5-B7C2-6546AA0AB234}" type="sibTrans" cxnId="{49672801-7D39-4F7D-B68F-12B3AF6A0957}">
      <dgm:prSet/>
      <dgm:spPr/>
      <dgm:t>
        <a:bodyPr/>
        <a:lstStyle/>
        <a:p>
          <a:endParaRPr lang="ru-RU"/>
        </a:p>
      </dgm:t>
    </dgm:pt>
    <dgm:pt modelId="{B32AA84D-3824-4172-84A2-AE314853287D}" type="parTrans" cxnId="{49672801-7D39-4F7D-B68F-12B3AF6A0957}">
      <dgm:prSet/>
      <dgm:spPr/>
      <dgm:t>
        <a:bodyPr/>
        <a:lstStyle/>
        <a:p>
          <a:endParaRPr lang="ru-RU"/>
        </a:p>
      </dgm:t>
    </dgm:pt>
    <dgm:pt modelId="{B84C15AB-ABE8-4B2A-9C0A-531E656B2037}">
      <dgm:prSet phldrT="[Текст]" custT="1"/>
      <dgm:spPr/>
      <dgm:t>
        <a:bodyPr/>
        <a:lstStyle/>
        <a:p>
          <a:r>
            <a:rPr lang="ru-RU" sz="1600" b="0" dirty="0" smtClean="0">
              <a:latin typeface="Georgia" pitchFamily="18" charset="0"/>
            </a:rPr>
            <a:t>Расходы на осуществление полномочий по первичному воинскому учету на территориях, где отсутствуют военные комиссариаты</a:t>
          </a:r>
          <a:endParaRPr lang="ru-RU" sz="1600" b="0" dirty="0">
            <a:latin typeface="Georgia" pitchFamily="18" charset="0"/>
          </a:endParaRPr>
        </a:p>
      </dgm:t>
    </dgm:pt>
    <dgm:pt modelId="{2182A525-9248-4179-9A08-AE668EE86A2F}" type="parTrans" cxnId="{D4C3BC04-0CF1-4067-9E9F-58F8E8FAA825}">
      <dgm:prSet/>
      <dgm:spPr/>
      <dgm:t>
        <a:bodyPr/>
        <a:lstStyle/>
        <a:p>
          <a:endParaRPr lang="ru-RU"/>
        </a:p>
      </dgm:t>
    </dgm:pt>
    <dgm:pt modelId="{C2BD0798-0443-41DD-ACD8-A4E4AF5B2B19}" type="sibTrans" cxnId="{D4C3BC04-0CF1-4067-9E9F-58F8E8FAA825}">
      <dgm:prSet/>
      <dgm:spPr/>
      <dgm:t>
        <a:bodyPr/>
        <a:lstStyle/>
        <a:p>
          <a:endParaRPr lang="ru-RU"/>
        </a:p>
      </dgm:t>
    </dgm:pt>
    <dgm:pt modelId="{3D0B6CB3-DF1B-4816-B658-1C6FE3CB0F51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7B394442-BEEA-4846-8DE8-66C83FCFD86C}" type="parTrans" cxnId="{D17E02A9-0ECB-40F8-931C-F89B5F50F0CD}">
      <dgm:prSet/>
      <dgm:spPr/>
      <dgm:t>
        <a:bodyPr/>
        <a:lstStyle/>
        <a:p>
          <a:endParaRPr lang="ru-RU"/>
        </a:p>
      </dgm:t>
    </dgm:pt>
    <dgm:pt modelId="{74B48812-1325-48FE-9B77-8A822C6A056A}" type="sibTrans" cxnId="{D17E02A9-0ECB-40F8-931C-F89B5F50F0CD}">
      <dgm:prSet/>
      <dgm:spPr/>
      <dgm:t>
        <a:bodyPr/>
        <a:lstStyle/>
        <a:p>
          <a:endParaRPr lang="ru-RU"/>
        </a:p>
      </dgm:t>
    </dgm:pt>
    <dgm:pt modelId="{D1087681-AEB8-4F8A-BF1C-79CAE07017E1}" type="pres">
      <dgm:prSet presAssocID="{DFA7A36E-0D67-446B-9C6E-849D21D59FE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DF1AAD-C3CC-42EE-96CA-8025ED59BB80}" type="pres">
      <dgm:prSet presAssocID="{3D0B6CB3-DF1B-4816-B658-1C6FE3CB0F51}" presName="linNode" presStyleCnt="0"/>
      <dgm:spPr/>
    </dgm:pt>
    <dgm:pt modelId="{35D406E5-C390-4FAA-8818-D0DF83A25598}" type="pres">
      <dgm:prSet presAssocID="{3D0B6CB3-DF1B-4816-B658-1C6FE3CB0F51}" presName="parentShp" presStyleLbl="node1" presStyleIdx="0" presStyleCnt="2" custScaleX="9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72322-F1AF-4C37-BEAA-BC1C7A28C16C}" type="pres">
      <dgm:prSet presAssocID="{3D0B6CB3-DF1B-4816-B658-1C6FE3CB0F51}" presName="childShp" presStyleLbl="bgAccFollowNode1" presStyleIdx="0" presStyleCnt="2" custScaleX="88562" custScaleY="145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BD848-9389-4320-A58B-C3F372EEB77C}" type="pres">
      <dgm:prSet presAssocID="{74B48812-1325-48FE-9B77-8A822C6A056A}" presName="spacing" presStyleCnt="0"/>
      <dgm:spPr/>
    </dgm:pt>
    <dgm:pt modelId="{70FDEF8C-F52B-479D-B57F-85D9710F2CDF}" type="pres">
      <dgm:prSet presAssocID="{F1827194-9A12-4EB6-B4BD-559003425520}" presName="linNode" presStyleCnt="0"/>
      <dgm:spPr/>
    </dgm:pt>
    <dgm:pt modelId="{FE2B414C-9D4C-411E-A626-D3C3310E54C3}" type="pres">
      <dgm:prSet presAssocID="{F1827194-9A12-4EB6-B4BD-559003425520}" presName="parentShp" presStyleLbl="node1" presStyleIdx="1" presStyleCnt="2" custScaleX="95652" custLinFactNeighborX="-2605" custLinFactNeighborY="-8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3954D-B2D9-468F-A059-04E4357A129A}" type="pres">
      <dgm:prSet presAssocID="{F1827194-9A12-4EB6-B4BD-559003425520}" presName="childShp" presStyleLbl="bgAccFollowNode1" presStyleIdx="1" presStyleCnt="2" custScaleY="112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E8033E-D100-47DB-813C-D60EB4E1AE8D}" type="presOf" srcId="{BC1FC943-1C81-4201-ABBD-55E52B4D0D2A}" destId="{5A472322-F1AF-4C37-BEAA-BC1C7A28C16C}" srcOrd="0" destOrd="0" presId="urn:microsoft.com/office/officeart/2005/8/layout/vList6"/>
    <dgm:cxn modelId="{44C56418-48FF-475C-9BBB-8BC873589A31}" type="presOf" srcId="{3D0B6CB3-DF1B-4816-B658-1C6FE3CB0F51}" destId="{35D406E5-C390-4FAA-8818-D0DF83A25598}" srcOrd="0" destOrd="0" presId="urn:microsoft.com/office/officeart/2005/8/layout/vList6"/>
    <dgm:cxn modelId="{56848547-ACF5-4C00-84EF-32937AEA9BA4}" type="presOf" srcId="{DFA7A36E-0D67-446B-9C6E-849D21D59FEC}" destId="{D1087681-AEB8-4F8A-BF1C-79CAE07017E1}" srcOrd="0" destOrd="0" presId="urn:microsoft.com/office/officeart/2005/8/layout/vList6"/>
    <dgm:cxn modelId="{E911B4D9-A9B0-4B62-81F8-1573F0DD8E75}" type="presOf" srcId="{41FB6C1A-9B29-429A-A7CA-364C1D3EFCAF}" destId="{AD93954D-B2D9-468F-A059-04E4357A129A}" srcOrd="0" destOrd="0" presId="urn:microsoft.com/office/officeart/2005/8/layout/vList6"/>
    <dgm:cxn modelId="{9D6EB58E-75F6-4FD5-B0F1-A028F82D3139}" type="presOf" srcId="{24CDEB52-D7E0-4BF9-9456-AF236A6805FB}" destId="{5A472322-F1AF-4C37-BEAA-BC1C7A28C16C}" srcOrd="0" destOrd="2" presId="urn:microsoft.com/office/officeart/2005/8/layout/vList6"/>
    <dgm:cxn modelId="{4A6DD206-98AC-4E6F-AA66-1A61BBDC6F8C}" srcId="{3D0B6CB3-DF1B-4816-B658-1C6FE3CB0F51}" destId="{24CDEB52-D7E0-4BF9-9456-AF236A6805FB}" srcOrd="2" destOrd="0" parTransId="{E9B8013E-0AC0-417D-8BF3-978F4476B603}" sibTransId="{ECC9948D-675C-4474-966C-976845562FA1}"/>
    <dgm:cxn modelId="{D17E02A9-0ECB-40F8-931C-F89B5F50F0CD}" srcId="{DFA7A36E-0D67-446B-9C6E-849D21D59FEC}" destId="{3D0B6CB3-DF1B-4816-B658-1C6FE3CB0F51}" srcOrd="0" destOrd="0" parTransId="{7B394442-BEEA-4846-8DE8-66C83FCFD86C}" sibTransId="{74B48812-1325-48FE-9B77-8A822C6A056A}"/>
    <dgm:cxn modelId="{49672801-7D39-4F7D-B68F-12B3AF6A0957}" srcId="{3D0B6CB3-DF1B-4816-B658-1C6FE3CB0F51}" destId="{BC1FC943-1C81-4201-ABBD-55E52B4D0D2A}" srcOrd="0" destOrd="0" parTransId="{B32AA84D-3824-4172-84A2-AE314853287D}" sibTransId="{CEC08B86-B48F-47B5-B7C2-6546AA0AB234}"/>
    <dgm:cxn modelId="{117A2D45-06A7-4553-A4A1-2B71553AC25C}" srcId="{3D0B6CB3-DF1B-4816-B658-1C6FE3CB0F51}" destId="{91B00DA1-B44C-41FD-A18B-D69F3DD7F1DB}" srcOrd="1" destOrd="0" parTransId="{0007B74D-F0A2-4B68-A3FE-D830C72DA348}" sibTransId="{2B7693C3-0048-46B9-8BFE-12648E48D85C}"/>
    <dgm:cxn modelId="{7E7EE527-1E92-4F4B-BF01-7F6D3080FF46}" type="presOf" srcId="{F1827194-9A12-4EB6-B4BD-559003425520}" destId="{FE2B414C-9D4C-411E-A626-D3C3310E54C3}" srcOrd="0" destOrd="0" presId="urn:microsoft.com/office/officeart/2005/8/layout/vList6"/>
    <dgm:cxn modelId="{5AB5DC54-E270-47A8-B393-2A784C08D3F4}" srcId="{F1827194-9A12-4EB6-B4BD-559003425520}" destId="{41FB6C1A-9B29-429A-A7CA-364C1D3EFCAF}" srcOrd="0" destOrd="0" parTransId="{A8410C88-B005-472A-9672-069EBE782169}" sibTransId="{AC34E39F-805E-47CB-AC78-9C09403C74D2}"/>
    <dgm:cxn modelId="{BB2F978F-E1F2-48B3-A2DF-2D41DA795B9E}" srcId="{DFA7A36E-0D67-446B-9C6E-849D21D59FEC}" destId="{F1827194-9A12-4EB6-B4BD-559003425520}" srcOrd="1" destOrd="0" parTransId="{0D489505-D046-4B5F-AB95-4EBDCA24D986}" sibTransId="{77BB5673-39AE-4854-976E-45A5389BAC22}"/>
    <dgm:cxn modelId="{D4C3BC04-0CF1-4067-9E9F-58F8E8FAA825}" srcId="{F1827194-9A12-4EB6-B4BD-559003425520}" destId="{B84C15AB-ABE8-4B2A-9C0A-531E656B2037}" srcOrd="1" destOrd="0" parTransId="{2182A525-9248-4179-9A08-AE668EE86A2F}" sibTransId="{C2BD0798-0443-41DD-ACD8-A4E4AF5B2B19}"/>
    <dgm:cxn modelId="{87412DE8-39D6-4A3E-9AC3-BED6D76FBF17}" type="presOf" srcId="{B84C15AB-ABE8-4B2A-9C0A-531E656B2037}" destId="{AD93954D-B2D9-468F-A059-04E4357A129A}" srcOrd="0" destOrd="1" presId="urn:microsoft.com/office/officeart/2005/8/layout/vList6"/>
    <dgm:cxn modelId="{902147B0-03F6-43A9-B782-2B42F2094CF3}" type="presOf" srcId="{91B00DA1-B44C-41FD-A18B-D69F3DD7F1DB}" destId="{5A472322-F1AF-4C37-BEAA-BC1C7A28C16C}" srcOrd="0" destOrd="1" presId="urn:microsoft.com/office/officeart/2005/8/layout/vList6"/>
    <dgm:cxn modelId="{9350D2A0-CF3C-4F05-AFC9-FE9421C6968C}" type="presParOf" srcId="{D1087681-AEB8-4F8A-BF1C-79CAE07017E1}" destId="{ADDF1AAD-C3CC-42EE-96CA-8025ED59BB80}" srcOrd="0" destOrd="0" presId="urn:microsoft.com/office/officeart/2005/8/layout/vList6"/>
    <dgm:cxn modelId="{D068D8DE-3EAB-40D9-96E4-A0B60A856C05}" type="presParOf" srcId="{ADDF1AAD-C3CC-42EE-96CA-8025ED59BB80}" destId="{35D406E5-C390-4FAA-8818-D0DF83A25598}" srcOrd="0" destOrd="0" presId="urn:microsoft.com/office/officeart/2005/8/layout/vList6"/>
    <dgm:cxn modelId="{63853289-ED5F-4A59-BA82-4C9A036D5F02}" type="presParOf" srcId="{ADDF1AAD-C3CC-42EE-96CA-8025ED59BB80}" destId="{5A472322-F1AF-4C37-BEAA-BC1C7A28C16C}" srcOrd="1" destOrd="0" presId="urn:microsoft.com/office/officeart/2005/8/layout/vList6"/>
    <dgm:cxn modelId="{11442694-D645-4FA3-ADDF-9255BB47A218}" type="presParOf" srcId="{D1087681-AEB8-4F8A-BF1C-79CAE07017E1}" destId="{811BD848-9389-4320-A58B-C3F372EEB77C}" srcOrd="1" destOrd="0" presId="urn:microsoft.com/office/officeart/2005/8/layout/vList6"/>
    <dgm:cxn modelId="{7482E439-AA5E-46D9-A7E7-6C46666BDE9F}" type="presParOf" srcId="{D1087681-AEB8-4F8A-BF1C-79CAE07017E1}" destId="{70FDEF8C-F52B-479D-B57F-85D9710F2CDF}" srcOrd="2" destOrd="0" presId="urn:microsoft.com/office/officeart/2005/8/layout/vList6"/>
    <dgm:cxn modelId="{12A6760D-D19A-4295-B715-441B8E5B2AD4}" type="presParOf" srcId="{70FDEF8C-F52B-479D-B57F-85D9710F2CDF}" destId="{FE2B414C-9D4C-411E-A626-D3C3310E54C3}" srcOrd="0" destOrd="0" presId="urn:microsoft.com/office/officeart/2005/8/layout/vList6"/>
    <dgm:cxn modelId="{AF2CE043-9287-4ED3-AE35-9ACF351B001C}" type="presParOf" srcId="{70FDEF8C-F52B-479D-B57F-85D9710F2CDF}" destId="{AD93954D-B2D9-468F-A059-04E4357A12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87F28A-0697-44CD-8E9D-4C8C0BDA476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6C7288-4D6D-4A95-89D6-0A4EA9EE997A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Дорожное </a:t>
          </a:r>
        </a:p>
        <a:p>
          <a:r>
            <a:rPr lang="ru-RU" sz="1800" b="1" dirty="0" smtClean="0">
              <a:latin typeface="Georgia" pitchFamily="18" charset="0"/>
            </a:rPr>
            <a:t>хозяйство</a:t>
          </a:r>
          <a:endParaRPr lang="ru-RU" sz="1800" b="1" dirty="0">
            <a:latin typeface="Georgia" pitchFamily="18" charset="0"/>
          </a:endParaRPr>
        </a:p>
      </dgm:t>
    </dgm:pt>
    <dgm:pt modelId="{69305395-D5E6-4A7F-8378-149E2D11344D}" type="parTrans" cxnId="{4D82C4E0-1D3F-4067-B98E-64514B8EDCC6}">
      <dgm:prSet/>
      <dgm:spPr/>
      <dgm:t>
        <a:bodyPr/>
        <a:lstStyle/>
        <a:p>
          <a:endParaRPr lang="ru-RU"/>
        </a:p>
      </dgm:t>
    </dgm:pt>
    <dgm:pt modelId="{C451E521-7A98-42A5-906E-FB35F5936305}" type="sibTrans" cxnId="{4D82C4E0-1D3F-4067-B98E-64514B8EDCC6}">
      <dgm:prSet/>
      <dgm:spPr/>
      <dgm:t>
        <a:bodyPr/>
        <a:lstStyle/>
        <a:p>
          <a:endParaRPr lang="ru-RU"/>
        </a:p>
      </dgm:t>
    </dgm:pt>
    <dgm:pt modelId="{E900A98C-5DFC-49D6-8986-1E99762C39CB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Транспорт</a:t>
          </a:r>
          <a:endParaRPr lang="ru-RU" sz="1800" b="1" dirty="0">
            <a:latin typeface="Georgia" pitchFamily="18" charset="0"/>
          </a:endParaRPr>
        </a:p>
      </dgm:t>
    </dgm:pt>
    <dgm:pt modelId="{F1222B61-DBA0-4ED0-8FA5-2611541EE8A4}" type="parTrans" cxnId="{F18F0960-1ACA-4403-8A45-AF75E98C4494}">
      <dgm:prSet/>
      <dgm:spPr/>
      <dgm:t>
        <a:bodyPr/>
        <a:lstStyle/>
        <a:p>
          <a:endParaRPr lang="ru-RU"/>
        </a:p>
      </dgm:t>
    </dgm:pt>
    <dgm:pt modelId="{C8243F0E-2A66-44AB-BCF9-900B2A02D473}" type="sibTrans" cxnId="{F18F0960-1ACA-4403-8A45-AF75E98C4494}">
      <dgm:prSet/>
      <dgm:spPr/>
      <dgm:t>
        <a:bodyPr/>
        <a:lstStyle/>
        <a:p>
          <a:endParaRPr lang="ru-RU"/>
        </a:p>
      </dgm:t>
    </dgm:pt>
    <dgm:pt modelId="{2A4DEEC3-3D2A-49FC-8285-B60B204C0780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Сельское </a:t>
          </a:r>
        </a:p>
        <a:p>
          <a:r>
            <a:rPr lang="ru-RU" sz="1800" b="1" dirty="0" smtClean="0">
              <a:latin typeface="Georgia" pitchFamily="18" charset="0"/>
            </a:rPr>
            <a:t>хозяйство</a:t>
          </a:r>
          <a:endParaRPr lang="ru-RU" sz="1800" b="1" dirty="0">
            <a:latin typeface="Georgia" pitchFamily="18" charset="0"/>
          </a:endParaRPr>
        </a:p>
      </dgm:t>
    </dgm:pt>
    <dgm:pt modelId="{7FBEE406-291E-4BCE-BDA4-C2C0CFE069ED}" type="parTrans" cxnId="{0DF33115-7B6C-4B92-8E0A-A5BD52A451AF}">
      <dgm:prSet/>
      <dgm:spPr/>
      <dgm:t>
        <a:bodyPr/>
        <a:lstStyle/>
        <a:p>
          <a:endParaRPr lang="ru-RU"/>
        </a:p>
      </dgm:t>
    </dgm:pt>
    <dgm:pt modelId="{C986233C-B1A6-4DC2-B97E-FBACA3F99EC5}" type="sibTrans" cxnId="{0DF33115-7B6C-4B92-8E0A-A5BD52A451AF}">
      <dgm:prSet/>
      <dgm:spPr/>
      <dgm:t>
        <a:bodyPr/>
        <a:lstStyle/>
        <a:p>
          <a:endParaRPr lang="ru-RU"/>
        </a:p>
      </dgm:t>
    </dgm:pt>
    <dgm:pt modelId="{4A3A5B9F-9A3F-4B2C-906B-A6C57E7308B5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Другие</a:t>
          </a:r>
          <a:r>
            <a:rPr lang="ru-RU" sz="1800" dirty="0" smtClean="0">
              <a:latin typeface="Georgia" pitchFamily="18" charset="0"/>
            </a:rPr>
            <a:t> </a:t>
          </a:r>
        </a:p>
        <a:p>
          <a:r>
            <a:rPr lang="ru-RU" sz="1800" b="1" dirty="0" smtClean="0">
              <a:latin typeface="Georgia" pitchFamily="18" charset="0"/>
            </a:rPr>
            <a:t>вопросы</a:t>
          </a:r>
          <a:endParaRPr lang="ru-RU" sz="1800" b="1" dirty="0">
            <a:latin typeface="Georgia" pitchFamily="18" charset="0"/>
          </a:endParaRPr>
        </a:p>
      </dgm:t>
    </dgm:pt>
    <dgm:pt modelId="{B7411A4D-9EB2-4E29-B559-08BBF15E564D}" type="parTrans" cxnId="{756913AD-21BB-4ABC-9276-60A9A7BE8D8B}">
      <dgm:prSet/>
      <dgm:spPr/>
      <dgm:t>
        <a:bodyPr/>
        <a:lstStyle/>
        <a:p>
          <a:endParaRPr lang="ru-RU"/>
        </a:p>
      </dgm:t>
    </dgm:pt>
    <dgm:pt modelId="{86186D1D-F766-4395-AFDB-592B31405A36}" type="sibTrans" cxnId="{756913AD-21BB-4ABC-9276-60A9A7BE8D8B}">
      <dgm:prSet/>
      <dgm:spPr/>
      <dgm:t>
        <a:bodyPr/>
        <a:lstStyle/>
        <a:p>
          <a:endParaRPr lang="ru-RU"/>
        </a:p>
      </dgm:t>
    </dgm:pt>
    <dgm:pt modelId="{ECA31267-D4F8-4BD6-B300-CE69DBD2F07A}" type="pres">
      <dgm:prSet presAssocID="{2887F28A-0697-44CD-8E9D-4C8C0BDA476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0DDF2C-A64C-4C3A-BB36-58A8A75FD89C}" type="pres">
      <dgm:prSet presAssocID="{EB6C7288-4D6D-4A95-89D6-0A4EA9EE997A}" presName="comp" presStyleCnt="0"/>
      <dgm:spPr/>
    </dgm:pt>
    <dgm:pt modelId="{259FFD0E-C44D-4A30-AB6F-A3E241C78B0B}" type="pres">
      <dgm:prSet presAssocID="{EB6C7288-4D6D-4A95-89D6-0A4EA9EE997A}" presName="box" presStyleLbl="node1" presStyleIdx="0" presStyleCnt="4"/>
      <dgm:spPr/>
      <dgm:t>
        <a:bodyPr/>
        <a:lstStyle/>
        <a:p>
          <a:endParaRPr lang="ru-RU"/>
        </a:p>
      </dgm:t>
    </dgm:pt>
    <dgm:pt modelId="{DAC723D3-1914-43C5-A495-17B262BA57D9}" type="pres">
      <dgm:prSet presAssocID="{EB6C7288-4D6D-4A95-89D6-0A4EA9EE997A}" presName="img" presStyleLbl="fgImgPlace1" presStyleIdx="0" presStyleCnt="4" custLinFactNeighborX="-3843" custLinFactNeighborY="11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8CAF12-E57C-4024-A645-D5E464D049A3}" type="pres">
      <dgm:prSet presAssocID="{EB6C7288-4D6D-4A95-89D6-0A4EA9EE997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D54A5-6D73-4606-AA91-524276BAC26A}" type="pres">
      <dgm:prSet presAssocID="{C451E521-7A98-42A5-906E-FB35F5936305}" presName="spacer" presStyleCnt="0"/>
      <dgm:spPr/>
    </dgm:pt>
    <dgm:pt modelId="{B4B43767-CF01-41C2-B0B5-9B582FAD7A87}" type="pres">
      <dgm:prSet presAssocID="{E900A98C-5DFC-49D6-8986-1E99762C39CB}" presName="comp" presStyleCnt="0"/>
      <dgm:spPr/>
    </dgm:pt>
    <dgm:pt modelId="{9EC90893-8A85-4D44-9081-C726F60E4AEF}" type="pres">
      <dgm:prSet presAssocID="{E900A98C-5DFC-49D6-8986-1E99762C39CB}" presName="box" presStyleLbl="node1" presStyleIdx="1" presStyleCnt="4" custLinFactNeighborY="470"/>
      <dgm:spPr/>
      <dgm:t>
        <a:bodyPr/>
        <a:lstStyle/>
        <a:p>
          <a:endParaRPr lang="ru-RU"/>
        </a:p>
      </dgm:t>
    </dgm:pt>
    <dgm:pt modelId="{FD14ED8D-F866-459F-B8AC-0FAC96C95085}" type="pres">
      <dgm:prSet presAssocID="{E900A98C-5DFC-49D6-8986-1E99762C39CB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54CD929-8DCA-4625-8C21-81A670FFBFF4}" type="pres">
      <dgm:prSet presAssocID="{E900A98C-5DFC-49D6-8986-1E99762C39C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060A0-7C50-4CC2-A889-77DE5663913F}" type="pres">
      <dgm:prSet presAssocID="{C8243F0E-2A66-44AB-BCF9-900B2A02D473}" presName="spacer" presStyleCnt="0"/>
      <dgm:spPr/>
    </dgm:pt>
    <dgm:pt modelId="{658432E8-C919-471A-8BA3-422264F71D52}" type="pres">
      <dgm:prSet presAssocID="{4A3A5B9F-9A3F-4B2C-906B-A6C57E7308B5}" presName="comp" presStyleCnt="0"/>
      <dgm:spPr/>
    </dgm:pt>
    <dgm:pt modelId="{A5E6FCBA-7325-4BC3-808B-89EACB8C076F}" type="pres">
      <dgm:prSet presAssocID="{4A3A5B9F-9A3F-4B2C-906B-A6C57E7308B5}" presName="box" presStyleLbl="node1" presStyleIdx="2" presStyleCnt="4"/>
      <dgm:spPr/>
      <dgm:t>
        <a:bodyPr/>
        <a:lstStyle/>
        <a:p>
          <a:endParaRPr lang="ru-RU"/>
        </a:p>
      </dgm:t>
    </dgm:pt>
    <dgm:pt modelId="{F57B078F-16EF-4A7A-A718-B3BB75588538}" type="pres">
      <dgm:prSet presAssocID="{4A3A5B9F-9A3F-4B2C-906B-A6C57E7308B5}" presName="img" presStyleLbl="fgImgPlace1" presStyleIdx="2" presStyleCnt="4" custLinFactNeighborX="2017" custLinFactNeighborY="31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565D90-CF5A-409B-AB02-810723F33F03}" type="pres">
      <dgm:prSet presAssocID="{4A3A5B9F-9A3F-4B2C-906B-A6C57E7308B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20A73-A058-4E02-82A0-24180637ED97}" type="pres">
      <dgm:prSet presAssocID="{86186D1D-F766-4395-AFDB-592B31405A36}" presName="spacer" presStyleCnt="0"/>
      <dgm:spPr/>
    </dgm:pt>
    <dgm:pt modelId="{AB7F36AC-EAE7-465E-B818-875CF3A2AB81}" type="pres">
      <dgm:prSet presAssocID="{2A4DEEC3-3D2A-49FC-8285-B60B204C0780}" presName="comp" presStyleCnt="0"/>
      <dgm:spPr/>
    </dgm:pt>
    <dgm:pt modelId="{95C19D04-0B42-409D-9EFA-10C78C7D5438}" type="pres">
      <dgm:prSet presAssocID="{2A4DEEC3-3D2A-49FC-8285-B60B204C0780}" presName="box" presStyleLbl="node1" presStyleIdx="3" presStyleCnt="4" custLinFactNeighborY="-4404"/>
      <dgm:spPr/>
      <dgm:t>
        <a:bodyPr/>
        <a:lstStyle/>
        <a:p>
          <a:endParaRPr lang="ru-RU"/>
        </a:p>
      </dgm:t>
    </dgm:pt>
    <dgm:pt modelId="{D4393D57-3B6C-4258-AA4C-E243CBBC9B2E}" type="pres">
      <dgm:prSet presAssocID="{2A4DEEC3-3D2A-49FC-8285-B60B204C0780}" presName="img" presStyleLbl="fgImgPlace1" presStyleIdx="3" presStyleCnt="4" custLinFactNeighborX="2017" custLinFactNeighborY="462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4BA6318-DE52-4895-863C-091F0DF0391B}" type="pres">
      <dgm:prSet presAssocID="{2A4DEEC3-3D2A-49FC-8285-B60B204C078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407F41-08F8-4042-A3D0-475C850ED312}" type="presOf" srcId="{4A3A5B9F-9A3F-4B2C-906B-A6C57E7308B5}" destId="{A5E6FCBA-7325-4BC3-808B-89EACB8C076F}" srcOrd="0" destOrd="0" presId="urn:microsoft.com/office/officeart/2005/8/layout/vList4"/>
    <dgm:cxn modelId="{0DCFC342-9C0E-4F04-B35C-1ACCF45C14D4}" type="presOf" srcId="{4A3A5B9F-9A3F-4B2C-906B-A6C57E7308B5}" destId="{81565D90-CF5A-409B-AB02-810723F33F03}" srcOrd="1" destOrd="0" presId="urn:microsoft.com/office/officeart/2005/8/layout/vList4"/>
    <dgm:cxn modelId="{0DF33115-7B6C-4B92-8E0A-A5BD52A451AF}" srcId="{2887F28A-0697-44CD-8E9D-4C8C0BDA4767}" destId="{2A4DEEC3-3D2A-49FC-8285-B60B204C0780}" srcOrd="3" destOrd="0" parTransId="{7FBEE406-291E-4BCE-BDA4-C2C0CFE069ED}" sibTransId="{C986233C-B1A6-4DC2-B97E-FBACA3F99EC5}"/>
    <dgm:cxn modelId="{F18F0960-1ACA-4403-8A45-AF75E98C4494}" srcId="{2887F28A-0697-44CD-8E9D-4C8C0BDA4767}" destId="{E900A98C-5DFC-49D6-8986-1E99762C39CB}" srcOrd="1" destOrd="0" parTransId="{F1222B61-DBA0-4ED0-8FA5-2611541EE8A4}" sibTransId="{C8243F0E-2A66-44AB-BCF9-900B2A02D473}"/>
    <dgm:cxn modelId="{79D204CC-BE8C-402E-9FF8-616039EA28C1}" type="presOf" srcId="{E900A98C-5DFC-49D6-8986-1E99762C39CB}" destId="{9EC90893-8A85-4D44-9081-C726F60E4AEF}" srcOrd="0" destOrd="0" presId="urn:microsoft.com/office/officeart/2005/8/layout/vList4"/>
    <dgm:cxn modelId="{4D82C4E0-1D3F-4067-B98E-64514B8EDCC6}" srcId="{2887F28A-0697-44CD-8E9D-4C8C0BDA4767}" destId="{EB6C7288-4D6D-4A95-89D6-0A4EA9EE997A}" srcOrd="0" destOrd="0" parTransId="{69305395-D5E6-4A7F-8378-149E2D11344D}" sibTransId="{C451E521-7A98-42A5-906E-FB35F5936305}"/>
    <dgm:cxn modelId="{756913AD-21BB-4ABC-9276-60A9A7BE8D8B}" srcId="{2887F28A-0697-44CD-8E9D-4C8C0BDA4767}" destId="{4A3A5B9F-9A3F-4B2C-906B-A6C57E7308B5}" srcOrd="2" destOrd="0" parTransId="{B7411A4D-9EB2-4E29-B559-08BBF15E564D}" sibTransId="{86186D1D-F766-4395-AFDB-592B31405A36}"/>
    <dgm:cxn modelId="{A93C79C6-10B2-49D6-A638-22129F650C26}" type="presOf" srcId="{2A4DEEC3-3D2A-49FC-8285-B60B204C0780}" destId="{24BA6318-DE52-4895-863C-091F0DF0391B}" srcOrd="1" destOrd="0" presId="urn:microsoft.com/office/officeart/2005/8/layout/vList4"/>
    <dgm:cxn modelId="{86B4D9B4-3955-44E7-9223-D3EA3E80E9AC}" type="presOf" srcId="{EB6C7288-4D6D-4A95-89D6-0A4EA9EE997A}" destId="{259FFD0E-C44D-4A30-AB6F-A3E241C78B0B}" srcOrd="0" destOrd="0" presId="urn:microsoft.com/office/officeart/2005/8/layout/vList4"/>
    <dgm:cxn modelId="{390A1763-3BF4-45DA-B6E2-A1999E0B731F}" type="presOf" srcId="{EB6C7288-4D6D-4A95-89D6-0A4EA9EE997A}" destId="{628CAF12-E57C-4024-A645-D5E464D049A3}" srcOrd="1" destOrd="0" presId="urn:microsoft.com/office/officeart/2005/8/layout/vList4"/>
    <dgm:cxn modelId="{95BEA5F4-2C94-4114-8D78-62CA1625DEAB}" type="presOf" srcId="{E900A98C-5DFC-49D6-8986-1E99762C39CB}" destId="{954CD929-8DCA-4625-8C21-81A670FFBFF4}" srcOrd="1" destOrd="0" presId="urn:microsoft.com/office/officeart/2005/8/layout/vList4"/>
    <dgm:cxn modelId="{49CF3633-34D8-44EC-8834-47BB3E0B3BCB}" type="presOf" srcId="{2887F28A-0697-44CD-8E9D-4C8C0BDA4767}" destId="{ECA31267-D4F8-4BD6-B300-CE69DBD2F07A}" srcOrd="0" destOrd="0" presId="urn:microsoft.com/office/officeart/2005/8/layout/vList4"/>
    <dgm:cxn modelId="{D184D846-B96F-45B2-86E6-1151ABFD1E8F}" type="presOf" srcId="{2A4DEEC3-3D2A-49FC-8285-B60B204C0780}" destId="{95C19D04-0B42-409D-9EFA-10C78C7D5438}" srcOrd="0" destOrd="0" presId="urn:microsoft.com/office/officeart/2005/8/layout/vList4"/>
    <dgm:cxn modelId="{A4150E7A-107B-41A0-BB4C-8F0C76B71ED1}" type="presParOf" srcId="{ECA31267-D4F8-4BD6-B300-CE69DBD2F07A}" destId="{1A0DDF2C-A64C-4C3A-BB36-58A8A75FD89C}" srcOrd="0" destOrd="0" presId="urn:microsoft.com/office/officeart/2005/8/layout/vList4"/>
    <dgm:cxn modelId="{BFFA78FA-1082-4E96-8014-B0AD760F016E}" type="presParOf" srcId="{1A0DDF2C-A64C-4C3A-BB36-58A8A75FD89C}" destId="{259FFD0E-C44D-4A30-AB6F-A3E241C78B0B}" srcOrd="0" destOrd="0" presId="urn:microsoft.com/office/officeart/2005/8/layout/vList4"/>
    <dgm:cxn modelId="{C7C9FA91-85F5-492B-A9E9-1D7365C211FE}" type="presParOf" srcId="{1A0DDF2C-A64C-4C3A-BB36-58A8A75FD89C}" destId="{DAC723D3-1914-43C5-A495-17B262BA57D9}" srcOrd="1" destOrd="0" presId="urn:microsoft.com/office/officeart/2005/8/layout/vList4"/>
    <dgm:cxn modelId="{79D5A02C-CD61-48DF-BC72-A5C161277C64}" type="presParOf" srcId="{1A0DDF2C-A64C-4C3A-BB36-58A8A75FD89C}" destId="{628CAF12-E57C-4024-A645-D5E464D049A3}" srcOrd="2" destOrd="0" presId="urn:microsoft.com/office/officeart/2005/8/layout/vList4"/>
    <dgm:cxn modelId="{12816727-B306-470D-92C4-3613F1F6F1BC}" type="presParOf" srcId="{ECA31267-D4F8-4BD6-B300-CE69DBD2F07A}" destId="{7A8D54A5-6D73-4606-AA91-524276BAC26A}" srcOrd="1" destOrd="0" presId="urn:microsoft.com/office/officeart/2005/8/layout/vList4"/>
    <dgm:cxn modelId="{C13027F8-3B72-4118-B2BE-7242D45D440A}" type="presParOf" srcId="{ECA31267-D4F8-4BD6-B300-CE69DBD2F07A}" destId="{B4B43767-CF01-41C2-B0B5-9B582FAD7A87}" srcOrd="2" destOrd="0" presId="urn:microsoft.com/office/officeart/2005/8/layout/vList4"/>
    <dgm:cxn modelId="{03E96247-8A8D-48A3-BEEE-4A55D28BE6F3}" type="presParOf" srcId="{B4B43767-CF01-41C2-B0B5-9B582FAD7A87}" destId="{9EC90893-8A85-4D44-9081-C726F60E4AEF}" srcOrd="0" destOrd="0" presId="urn:microsoft.com/office/officeart/2005/8/layout/vList4"/>
    <dgm:cxn modelId="{1D1F7B13-1B68-4B5F-807B-4D4C27E8864A}" type="presParOf" srcId="{B4B43767-CF01-41C2-B0B5-9B582FAD7A87}" destId="{FD14ED8D-F866-459F-B8AC-0FAC96C95085}" srcOrd="1" destOrd="0" presId="urn:microsoft.com/office/officeart/2005/8/layout/vList4"/>
    <dgm:cxn modelId="{31A323C6-2EA1-4957-AB13-7EF12861515F}" type="presParOf" srcId="{B4B43767-CF01-41C2-B0B5-9B582FAD7A87}" destId="{954CD929-8DCA-4625-8C21-81A670FFBFF4}" srcOrd="2" destOrd="0" presId="urn:microsoft.com/office/officeart/2005/8/layout/vList4"/>
    <dgm:cxn modelId="{2118E18A-DD03-4BE5-AB06-4048A9BFDFE4}" type="presParOf" srcId="{ECA31267-D4F8-4BD6-B300-CE69DBD2F07A}" destId="{971060A0-7C50-4CC2-A889-77DE5663913F}" srcOrd="3" destOrd="0" presId="urn:microsoft.com/office/officeart/2005/8/layout/vList4"/>
    <dgm:cxn modelId="{72711599-EAF6-4ADB-BC04-5CF504D33F02}" type="presParOf" srcId="{ECA31267-D4F8-4BD6-B300-CE69DBD2F07A}" destId="{658432E8-C919-471A-8BA3-422264F71D52}" srcOrd="4" destOrd="0" presId="urn:microsoft.com/office/officeart/2005/8/layout/vList4"/>
    <dgm:cxn modelId="{57095B5C-88C6-4BC3-B5EC-2A87B0AF32D0}" type="presParOf" srcId="{658432E8-C919-471A-8BA3-422264F71D52}" destId="{A5E6FCBA-7325-4BC3-808B-89EACB8C076F}" srcOrd="0" destOrd="0" presId="urn:microsoft.com/office/officeart/2005/8/layout/vList4"/>
    <dgm:cxn modelId="{84C2E4C3-0A48-49AF-83C3-FC39C9A02C08}" type="presParOf" srcId="{658432E8-C919-471A-8BA3-422264F71D52}" destId="{F57B078F-16EF-4A7A-A718-B3BB75588538}" srcOrd="1" destOrd="0" presId="urn:microsoft.com/office/officeart/2005/8/layout/vList4"/>
    <dgm:cxn modelId="{4190A2F8-E1C4-4081-A1BF-778C0C6FC531}" type="presParOf" srcId="{658432E8-C919-471A-8BA3-422264F71D52}" destId="{81565D90-CF5A-409B-AB02-810723F33F03}" srcOrd="2" destOrd="0" presId="urn:microsoft.com/office/officeart/2005/8/layout/vList4"/>
    <dgm:cxn modelId="{6B7E02D1-CF25-48C5-93D4-E5D49B8E9CD3}" type="presParOf" srcId="{ECA31267-D4F8-4BD6-B300-CE69DBD2F07A}" destId="{50320A73-A058-4E02-82A0-24180637ED97}" srcOrd="5" destOrd="0" presId="urn:microsoft.com/office/officeart/2005/8/layout/vList4"/>
    <dgm:cxn modelId="{5C890326-8FB3-4478-BE54-5CD11048616C}" type="presParOf" srcId="{ECA31267-D4F8-4BD6-B300-CE69DBD2F07A}" destId="{AB7F36AC-EAE7-465E-B818-875CF3A2AB81}" srcOrd="6" destOrd="0" presId="urn:microsoft.com/office/officeart/2005/8/layout/vList4"/>
    <dgm:cxn modelId="{B2EC17FB-94D8-4101-B6E1-0D941B97F748}" type="presParOf" srcId="{AB7F36AC-EAE7-465E-B818-875CF3A2AB81}" destId="{95C19D04-0B42-409D-9EFA-10C78C7D5438}" srcOrd="0" destOrd="0" presId="urn:microsoft.com/office/officeart/2005/8/layout/vList4"/>
    <dgm:cxn modelId="{374C0414-7C8A-4364-B7D1-5B5034FEC8E3}" type="presParOf" srcId="{AB7F36AC-EAE7-465E-B818-875CF3A2AB81}" destId="{D4393D57-3B6C-4258-AA4C-E243CBBC9B2E}" srcOrd="1" destOrd="0" presId="urn:microsoft.com/office/officeart/2005/8/layout/vList4"/>
    <dgm:cxn modelId="{E946915E-7BF0-497C-A06D-0AD5FD37C93A}" type="presParOf" srcId="{AB7F36AC-EAE7-465E-B818-875CF3A2AB81}" destId="{24BA6318-DE52-4895-863C-091F0DF0391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8FD565-6984-45B8-989B-CE3E49A42FE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32F699-1809-49DB-AF84-077DA9DE087B}">
      <dgm:prSet phldrT="[Текст]" custT="1"/>
      <dgm:spPr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b="1" dirty="0" smtClean="0">
              <a:latin typeface="Georgia" pitchFamily="18" charset="0"/>
            </a:rPr>
            <a:t>Дошкольное образование- 1 учреждение</a:t>
          </a:r>
          <a:endParaRPr lang="ru-RU" sz="1600" b="1" dirty="0">
            <a:latin typeface="Georgia" pitchFamily="18" charset="0"/>
          </a:endParaRPr>
        </a:p>
      </dgm:t>
    </dgm:pt>
    <dgm:pt modelId="{AE592857-7A4F-474E-9E8B-CFBB7605D545}" type="parTrans" cxnId="{CDFEB05C-1140-4BF0-B34B-829D5E06C86B}">
      <dgm:prSet/>
      <dgm:spPr/>
      <dgm:t>
        <a:bodyPr/>
        <a:lstStyle/>
        <a:p>
          <a:endParaRPr lang="ru-RU"/>
        </a:p>
      </dgm:t>
    </dgm:pt>
    <dgm:pt modelId="{BAA44AC3-DE3C-4E65-BA10-D5CCFC872DAA}" type="sibTrans" cxnId="{CDFEB05C-1140-4BF0-B34B-829D5E06C86B}">
      <dgm:prSet/>
      <dgm:spPr/>
      <dgm:t>
        <a:bodyPr/>
        <a:lstStyle/>
        <a:p>
          <a:endParaRPr lang="ru-RU"/>
        </a:p>
      </dgm:t>
    </dgm:pt>
    <dgm:pt modelId="{080C33FD-483E-438F-8823-3111531783D7}">
      <dgm:prSet phldrT="[Текст]" custT="1"/>
      <dgm:spPr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dirty="0" smtClean="0">
              <a:latin typeface="Georgia" pitchFamily="18" charset="0"/>
            </a:rPr>
            <a:t>Общее образование</a:t>
          </a:r>
        </a:p>
        <a:p>
          <a:r>
            <a:rPr lang="ru-RU" sz="1600" b="1" dirty="0" smtClean="0">
              <a:latin typeface="Georgia" pitchFamily="18" charset="0"/>
            </a:rPr>
            <a:t>-8  школ </a:t>
          </a:r>
        </a:p>
      </dgm:t>
    </dgm:pt>
    <dgm:pt modelId="{0EE69BFD-4539-437F-9B0F-7D87B28BE593}" type="parTrans" cxnId="{4D55028E-4F3B-4D5C-973B-616C621AA08B}">
      <dgm:prSet/>
      <dgm:spPr/>
      <dgm:t>
        <a:bodyPr/>
        <a:lstStyle/>
        <a:p>
          <a:endParaRPr lang="ru-RU"/>
        </a:p>
      </dgm:t>
    </dgm:pt>
    <dgm:pt modelId="{B726611F-C11E-4674-B0F6-E1BA84AD7B6F}" type="sibTrans" cxnId="{4D55028E-4F3B-4D5C-973B-616C621AA08B}">
      <dgm:prSet/>
      <dgm:spPr/>
      <dgm:t>
        <a:bodyPr/>
        <a:lstStyle/>
        <a:p>
          <a:endParaRPr lang="ru-RU"/>
        </a:p>
      </dgm:t>
    </dgm:pt>
    <dgm:pt modelId="{48C94BCB-AA5A-4628-A489-9BDC3F8CFC99}">
      <dgm:prSet phldrT="[Текст]" custT="1"/>
      <dgm:spPr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1600" b="1" dirty="0" smtClean="0">
              <a:latin typeface="Georgia" pitchFamily="18" charset="0"/>
            </a:rPr>
            <a:t>Дополнительное образование</a:t>
          </a:r>
        </a:p>
        <a:p>
          <a:r>
            <a:rPr lang="ru-RU" sz="1600" b="1" dirty="0" smtClean="0">
              <a:latin typeface="Georgia" pitchFamily="18" charset="0"/>
            </a:rPr>
            <a:t>1 – ДЮСШ,</a:t>
          </a:r>
        </a:p>
        <a:p>
          <a:r>
            <a:rPr lang="ru-RU" sz="1600" b="1" dirty="0" smtClean="0">
              <a:latin typeface="Georgia" pitchFamily="18" charset="0"/>
            </a:rPr>
            <a:t>1 –ДДТ,</a:t>
          </a:r>
        </a:p>
        <a:p>
          <a:r>
            <a:rPr lang="ru-RU" sz="1600" b="1" dirty="0" smtClean="0">
              <a:latin typeface="Georgia" pitchFamily="18" charset="0"/>
            </a:rPr>
            <a:t>1- ДЮСШ</a:t>
          </a:r>
          <a:endParaRPr lang="ru-RU" sz="1600" b="1" dirty="0">
            <a:latin typeface="Georgia" pitchFamily="18" charset="0"/>
          </a:endParaRPr>
        </a:p>
      </dgm:t>
    </dgm:pt>
    <dgm:pt modelId="{94B4C9BA-8AF8-4ED5-8488-34790BA85C10}" type="parTrans" cxnId="{D47133CF-2CBE-4EFE-8979-3175239CF36E}">
      <dgm:prSet/>
      <dgm:spPr/>
      <dgm:t>
        <a:bodyPr/>
        <a:lstStyle/>
        <a:p>
          <a:endParaRPr lang="ru-RU"/>
        </a:p>
      </dgm:t>
    </dgm:pt>
    <dgm:pt modelId="{6DB90E6E-2FB4-4638-8C4C-19581F715C69}" type="sibTrans" cxnId="{D47133CF-2CBE-4EFE-8979-3175239CF36E}">
      <dgm:prSet/>
      <dgm:spPr/>
      <dgm:t>
        <a:bodyPr/>
        <a:lstStyle/>
        <a:p>
          <a:endParaRPr lang="ru-RU"/>
        </a:p>
      </dgm:t>
    </dgm:pt>
    <dgm:pt modelId="{7CA75B75-DFC8-44D6-8F59-254B6724F65F}">
      <dgm:prSet phldrT="[Текст]" custT="1"/>
      <dgm:spPr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ru-RU" sz="1600" b="1" dirty="0" smtClean="0">
              <a:latin typeface="Georgia" pitchFamily="18" charset="0"/>
            </a:rPr>
            <a:t>Другие вопросы</a:t>
          </a:r>
          <a:endParaRPr lang="ru-RU" sz="1600" b="1" dirty="0">
            <a:latin typeface="Georgia" pitchFamily="18" charset="0"/>
          </a:endParaRPr>
        </a:p>
      </dgm:t>
    </dgm:pt>
    <dgm:pt modelId="{B4C6553E-D2EE-48BB-870B-BDEBF92BC731}" type="sibTrans" cxnId="{5723B1A4-1B1D-4291-BE69-9E1479453D84}">
      <dgm:prSet/>
      <dgm:spPr/>
      <dgm:t>
        <a:bodyPr/>
        <a:lstStyle/>
        <a:p>
          <a:endParaRPr lang="ru-RU"/>
        </a:p>
      </dgm:t>
    </dgm:pt>
    <dgm:pt modelId="{200167FA-030C-415B-BE5B-B86FEFF46502}" type="parTrans" cxnId="{5723B1A4-1B1D-4291-BE69-9E1479453D84}">
      <dgm:prSet/>
      <dgm:spPr/>
      <dgm:t>
        <a:bodyPr/>
        <a:lstStyle/>
        <a:p>
          <a:endParaRPr lang="ru-RU"/>
        </a:p>
      </dgm:t>
    </dgm:pt>
    <dgm:pt modelId="{54C4DDE5-C586-4359-9EF2-3254B53B4A56}" type="pres">
      <dgm:prSet presAssocID="{9A8FD565-6984-45B8-989B-CE3E49A42F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BA2C04-6779-4A1F-8748-E3166F5C3B12}" type="pres">
      <dgm:prSet presAssocID="{9A8FD565-6984-45B8-989B-CE3E49A42FE4}" presName="bkgdShp" presStyleLbl="alignAccFollowNode1" presStyleIdx="0" presStyleCnt="1"/>
      <dgm:spPr/>
    </dgm:pt>
    <dgm:pt modelId="{52C8CA21-607D-4762-A116-44D623487858}" type="pres">
      <dgm:prSet presAssocID="{9A8FD565-6984-45B8-989B-CE3E49A42FE4}" presName="linComp" presStyleCnt="0"/>
      <dgm:spPr/>
    </dgm:pt>
    <dgm:pt modelId="{C5F405AC-C09C-46B0-AE6C-4DE9C9326482}" type="pres">
      <dgm:prSet presAssocID="{7E32F699-1809-49DB-AF84-077DA9DE087B}" presName="compNode" presStyleCnt="0"/>
      <dgm:spPr/>
    </dgm:pt>
    <dgm:pt modelId="{D0B2A7DC-CE94-4F5A-9D5D-870F044C7EDB}" type="pres">
      <dgm:prSet presAssocID="{7E32F699-1809-49DB-AF84-077DA9DE08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B19A4-2B1E-429B-8738-222E67D94B38}" type="pres">
      <dgm:prSet presAssocID="{7E32F699-1809-49DB-AF84-077DA9DE087B}" presName="invisiNode" presStyleLbl="node1" presStyleIdx="0" presStyleCnt="4"/>
      <dgm:spPr/>
    </dgm:pt>
    <dgm:pt modelId="{B203FA48-B3EC-44C4-A9BB-E62A4788C24F}" type="pres">
      <dgm:prSet presAssocID="{7E32F699-1809-49DB-AF84-077DA9DE087B}" presName="imagNode" presStyleLbl="fgImgPlace1" presStyleIdx="0" presStyleCnt="4" custLinFactNeighborX="424" custLinFactNeighborY="-5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6C48FF-B486-46BC-901B-11C1162EBFCF}" type="pres">
      <dgm:prSet presAssocID="{BAA44AC3-DE3C-4E65-BA10-D5CCFC872DA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B94D83-4A8B-4B94-A586-C6AEB380AFB3}" type="pres">
      <dgm:prSet presAssocID="{080C33FD-483E-438F-8823-3111531783D7}" presName="compNode" presStyleCnt="0"/>
      <dgm:spPr/>
    </dgm:pt>
    <dgm:pt modelId="{CC18D9C4-DD2F-46AB-A91C-AE3673958C8B}" type="pres">
      <dgm:prSet presAssocID="{080C33FD-483E-438F-8823-3111531783D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886C6-317D-4C91-ABCB-E89BB47E6B27}" type="pres">
      <dgm:prSet presAssocID="{080C33FD-483E-438F-8823-3111531783D7}" presName="invisiNode" presStyleLbl="node1" presStyleIdx="1" presStyleCnt="4"/>
      <dgm:spPr/>
    </dgm:pt>
    <dgm:pt modelId="{79A2519C-A02E-41DE-9D8A-597817358C81}" type="pres">
      <dgm:prSet presAssocID="{080C33FD-483E-438F-8823-3111531783D7}" presName="imagNode" presStyleLbl="fgImgPlace1" presStyleIdx="1" presStyleCnt="4" custLinFactNeighborX="-237" custLinFactNeighborY="-5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B65F636-8124-4265-956C-90897BE7A817}" type="pres">
      <dgm:prSet presAssocID="{B726611F-C11E-4674-B0F6-E1BA84AD7B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883F860-64FA-4040-8861-78D043B14436}" type="pres">
      <dgm:prSet presAssocID="{48C94BCB-AA5A-4628-A489-9BDC3F8CFC99}" presName="compNode" presStyleCnt="0"/>
      <dgm:spPr/>
    </dgm:pt>
    <dgm:pt modelId="{0A2E1495-F47F-46EB-BB7C-BFEB2205EFF1}" type="pres">
      <dgm:prSet presAssocID="{48C94BCB-AA5A-4628-A489-9BDC3F8CFC99}" presName="node" presStyleLbl="node1" presStyleIdx="2" presStyleCnt="4" custLinFactNeighborX="-1027" custLinFactNeighborY="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644B5-C691-4AAB-AB24-63C850A7AAE2}" type="pres">
      <dgm:prSet presAssocID="{48C94BCB-AA5A-4628-A489-9BDC3F8CFC99}" presName="invisiNode" presStyleLbl="node1" presStyleIdx="2" presStyleCnt="4"/>
      <dgm:spPr/>
    </dgm:pt>
    <dgm:pt modelId="{F7B7AAB5-82C7-4C7A-BD8C-A1748E231238}" type="pres">
      <dgm:prSet presAssocID="{48C94BCB-AA5A-4628-A489-9BDC3F8CFC99}" presName="imagNode" presStyleLbl="fgImgPlace1" presStyleIdx="2" presStyleCnt="4" custScaleX="101984" custScaleY="100001" custLinFactNeighborX="2278" custLinFactNeighborY="-35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E804753-DE0B-497D-A131-ED818A647BA2}" type="pres">
      <dgm:prSet presAssocID="{6DB90E6E-2FB4-4638-8C4C-19581F715C6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BD1A344-C90D-4AAE-B2A5-B5A6C776EF68}" type="pres">
      <dgm:prSet presAssocID="{7CA75B75-DFC8-44D6-8F59-254B6724F65F}" presName="compNode" presStyleCnt="0"/>
      <dgm:spPr/>
    </dgm:pt>
    <dgm:pt modelId="{B4980FF4-C32D-4B29-8505-D3DAA0AC27A7}" type="pres">
      <dgm:prSet presAssocID="{7CA75B75-DFC8-44D6-8F59-254B6724F65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587B8-791B-4F4E-9B97-4924DF3FA10F}" type="pres">
      <dgm:prSet presAssocID="{7CA75B75-DFC8-44D6-8F59-254B6724F65F}" presName="invisiNode" presStyleLbl="node1" presStyleIdx="3" presStyleCnt="4"/>
      <dgm:spPr/>
    </dgm:pt>
    <dgm:pt modelId="{A49D9D99-6570-4A2E-808A-8873AC1C41C2}" type="pres">
      <dgm:prSet presAssocID="{7CA75B75-DFC8-44D6-8F59-254B6724F65F}" presName="imagNode" presStyleLbl="fgImgPlace1" presStyleIdx="3" presStyleCnt="4" custScaleY="101633" custLinFactNeighborX="224" custLinFactNeighborY="26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A28ED73-8791-4768-A7A8-996FE89290D5}" type="presOf" srcId="{BAA44AC3-DE3C-4E65-BA10-D5CCFC872DAA}" destId="{6B6C48FF-B486-46BC-901B-11C1162EBFCF}" srcOrd="0" destOrd="0" presId="urn:microsoft.com/office/officeart/2005/8/layout/pList2"/>
    <dgm:cxn modelId="{FA32F87E-7A2F-4645-8899-61DA136F44E2}" type="presOf" srcId="{9A8FD565-6984-45B8-989B-CE3E49A42FE4}" destId="{54C4DDE5-C586-4359-9EF2-3254B53B4A56}" srcOrd="0" destOrd="0" presId="urn:microsoft.com/office/officeart/2005/8/layout/pList2"/>
    <dgm:cxn modelId="{03BCFAB9-D7DE-4A25-8745-AB1E29BBB450}" type="presOf" srcId="{7E32F699-1809-49DB-AF84-077DA9DE087B}" destId="{D0B2A7DC-CE94-4F5A-9D5D-870F044C7EDB}" srcOrd="0" destOrd="0" presId="urn:microsoft.com/office/officeart/2005/8/layout/pList2"/>
    <dgm:cxn modelId="{3F513F46-0AD6-4C94-B747-25C0E72054B5}" type="presOf" srcId="{48C94BCB-AA5A-4628-A489-9BDC3F8CFC99}" destId="{0A2E1495-F47F-46EB-BB7C-BFEB2205EFF1}" srcOrd="0" destOrd="0" presId="urn:microsoft.com/office/officeart/2005/8/layout/pList2"/>
    <dgm:cxn modelId="{4D55028E-4F3B-4D5C-973B-616C621AA08B}" srcId="{9A8FD565-6984-45B8-989B-CE3E49A42FE4}" destId="{080C33FD-483E-438F-8823-3111531783D7}" srcOrd="1" destOrd="0" parTransId="{0EE69BFD-4539-437F-9B0F-7D87B28BE593}" sibTransId="{B726611F-C11E-4674-B0F6-E1BA84AD7B6F}"/>
    <dgm:cxn modelId="{5723B1A4-1B1D-4291-BE69-9E1479453D84}" srcId="{9A8FD565-6984-45B8-989B-CE3E49A42FE4}" destId="{7CA75B75-DFC8-44D6-8F59-254B6724F65F}" srcOrd="3" destOrd="0" parTransId="{200167FA-030C-415B-BE5B-B86FEFF46502}" sibTransId="{B4C6553E-D2EE-48BB-870B-BDEBF92BC731}"/>
    <dgm:cxn modelId="{711B5B8D-9560-40C3-81F5-6F33F232DAA7}" type="presOf" srcId="{080C33FD-483E-438F-8823-3111531783D7}" destId="{CC18D9C4-DD2F-46AB-A91C-AE3673958C8B}" srcOrd="0" destOrd="0" presId="urn:microsoft.com/office/officeart/2005/8/layout/pList2"/>
    <dgm:cxn modelId="{30078E58-DAAA-4139-9EB4-E3331A21CB6B}" type="presOf" srcId="{B726611F-C11E-4674-B0F6-E1BA84AD7B6F}" destId="{BB65F636-8124-4265-956C-90897BE7A817}" srcOrd="0" destOrd="0" presId="urn:microsoft.com/office/officeart/2005/8/layout/pList2"/>
    <dgm:cxn modelId="{28DCCA58-FB06-4C8E-8CB4-87C53EAC99EC}" type="presOf" srcId="{6DB90E6E-2FB4-4638-8C4C-19581F715C69}" destId="{5E804753-DE0B-497D-A131-ED818A647BA2}" srcOrd="0" destOrd="0" presId="urn:microsoft.com/office/officeart/2005/8/layout/pList2"/>
    <dgm:cxn modelId="{CDFEB05C-1140-4BF0-B34B-829D5E06C86B}" srcId="{9A8FD565-6984-45B8-989B-CE3E49A42FE4}" destId="{7E32F699-1809-49DB-AF84-077DA9DE087B}" srcOrd="0" destOrd="0" parTransId="{AE592857-7A4F-474E-9E8B-CFBB7605D545}" sibTransId="{BAA44AC3-DE3C-4E65-BA10-D5CCFC872DAA}"/>
    <dgm:cxn modelId="{F5161D8B-788F-4118-86F1-94DE29299E06}" type="presOf" srcId="{7CA75B75-DFC8-44D6-8F59-254B6724F65F}" destId="{B4980FF4-C32D-4B29-8505-D3DAA0AC27A7}" srcOrd="0" destOrd="0" presId="urn:microsoft.com/office/officeart/2005/8/layout/pList2"/>
    <dgm:cxn modelId="{D47133CF-2CBE-4EFE-8979-3175239CF36E}" srcId="{9A8FD565-6984-45B8-989B-CE3E49A42FE4}" destId="{48C94BCB-AA5A-4628-A489-9BDC3F8CFC99}" srcOrd="2" destOrd="0" parTransId="{94B4C9BA-8AF8-4ED5-8488-34790BA85C10}" sibTransId="{6DB90E6E-2FB4-4638-8C4C-19581F715C69}"/>
    <dgm:cxn modelId="{C3F24330-4CC4-4866-8641-BBC91DCD5AEB}" type="presParOf" srcId="{54C4DDE5-C586-4359-9EF2-3254B53B4A56}" destId="{06BA2C04-6779-4A1F-8748-E3166F5C3B12}" srcOrd="0" destOrd="0" presId="urn:microsoft.com/office/officeart/2005/8/layout/pList2"/>
    <dgm:cxn modelId="{91E5C968-4DB3-4AC7-8B57-8B5A12C9190A}" type="presParOf" srcId="{54C4DDE5-C586-4359-9EF2-3254B53B4A56}" destId="{52C8CA21-607D-4762-A116-44D623487858}" srcOrd="1" destOrd="0" presId="urn:microsoft.com/office/officeart/2005/8/layout/pList2"/>
    <dgm:cxn modelId="{65078F33-0E5E-4351-85C7-BE69B79988D3}" type="presParOf" srcId="{52C8CA21-607D-4762-A116-44D623487858}" destId="{C5F405AC-C09C-46B0-AE6C-4DE9C9326482}" srcOrd="0" destOrd="0" presId="urn:microsoft.com/office/officeart/2005/8/layout/pList2"/>
    <dgm:cxn modelId="{6E790D42-18D0-4AE2-A118-F6A131D49156}" type="presParOf" srcId="{C5F405AC-C09C-46B0-AE6C-4DE9C9326482}" destId="{D0B2A7DC-CE94-4F5A-9D5D-870F044C7EDB}" srcOrd="0" destOrd="0" presId="urn:microsoft.com/office/officeart/2005/8/layout/pList2"/>
    <dgm:cxn modelId="{50E5DEA7-310F-4CD7-B842-EA1FD2B38955}" type="presParOf" srcId="{C5F405AC-C09C-46B0-AE6C-4DE9C9326482}" destId="{F6DB19A4-2B1E-429B-8738-222E67D94B38}" srcOrd="1" destOrd="0" presId="urn:microsoft.com/office/officeart/2005/8/layout/pList2"/>
    <dgm:cxn modelId="{8339A178-92AF-45B1-8942-278DA262243D}" type="presParOf" srcId="{C5F405AC-C09C-46B0-AE6C-4DE9C9326482}" destId="{B203FA48-B3EC-44C4-A9BB-E62A4788C24F}" srcOrd="2" destOrd="0" presId="urn:microsoft.com/office/officeart/2005/8/layout/pList2"/>
    <dgm:cxn modelId="{EC735B98-0F1D-4049-A415-031BFFD876A5}" type="presParOf" srcId="{52C8CA21-607D-4762-A116-44D623487858}" destId="{6B6C48FF-B486-46BC-901B-11C1162EBFCF}" srcOrd="1" destOrd="0" presId="urn:microsoft.com/office/officeart/2005/8/layout/pList2"/>
    <dgm:cxn modelId="{3F883D18-840D-4088-91CB-421D040CFABB}" type="presParOf" srcId="{52C8CA21-607D-4762-A116-44D623487858}" destId="{DEB94D83-4A8B-4B94-A586-C6AEB380AFB3}" srcOrd="2" destOrd="0" presId="urn:microsoft.com/office/officeart/2005/8/layout/pList2"/>
    <dgm:cxn modelId="{ED4005FB-AD44-480C-A95B-9686F88D1984}" type="presParOf" srcId="{DEB94D83-4A8B-4B94-A586-C6AEB380AFB3}" destId="{CC18D9C4-DD2F-46AB-A91C-AE3673958C8B}" srcOrd="0" destOrd="0" presId="urn:microsoft.com/office/officeart/2005/8/layout/pList2"/>
    <dgm:cxn modelId="{49DDAFE3-5573-4408-BD16-0F87CA09CC74}" type="presParOf" srcId="{DEB94D83-4A8B-4B94-A586-C6AEB380AFB3}" destId="{E2F886C6-317D-4C91-ABCB-E89BB47E6B27}" srcOrd="1" destOrd="0" presId="urn:microsoft.com/office/officeart/2005/8/layout/pList2"/>
    <dgm:cxn modelId="{A5AD3C52-8C65-412F-B0E7-196F9E12C77E}" type="presParOf" srcId="{DEB94D83-4A8B-4B94-A586-C6AEB380AFB3}" destId="{79A2519C-A02E-41DE-9D8A-597817358C81}" srcOrd="2" destOrd="0" presId="urn:microsoft.com/office/officeart/2005/8/layout/pList2"/>
    <dgm:cxn modelId="{C740205C-7DE2-4354-84B0-534379DBF5AA}" type="presParOf" srcId="{52C8CA21-607D-4762-A116-44D623487858}" destId="{BB65F636-8124-4265-956C-90897BE7A817}" srcOrd="3" destOrd="0" presId="urn:microsoft.com/office/officeart/2005/8/layout/pList2"/>
    <dgm:cxn modelId="{19AB5111-66F4-4EDC-8CEE-63961C2FF52F}" type="presParOf" srcId="{52C8CA21-607D-4762-A116-44D623487858}" destId="{0883F860-64FA-4040-8861-78D043B14436}" srcOrd="4" destOrd="0" presId="urn:microsoft.com/office/officeart/2005/8/layout/pList2"/>
    <dgm:cxn modelId="{EBB4953D-EA97-45B4-BD94-F05F7A358CE6}" type="presParOf" srcId="{0883F860-64FA-4040-8861-78D043B14436}" destId="{0A2E1495-F47F-46EB-BB7C-BFEB2205EFF1}" srcOrd="0" destOrd="0" presId="urn:microsoft.com/office/officeart/2005/8/layout/pList2"/>
    <dgm:cxn modelId="{0D0E58D1-43E4-4E1C-AF13-33384806FC12}" type="presParOf" srcId="{0883F860-64FA-4040-8861-78D043B14436}" destId="{5FC644B5-C691-4AAB-AB24-63C850A7AAE2}" srcOrd="1" destOrd="0" presId="urn:microsoft.com/office/officeart/2005/8/layout/pList2"/>
    <dgm:cxn modelId="{3313769A-AC94-4FD2-ADD5-3BAA8BB495FF}" type="presParOf" srcId="{0883F860-64FA-4040-8861-78D043B14436}" destId="{F7B7AAB5-82C7-4C7A-BD8C-A1748E231238}" srcOrd="2" destOrd="0" presId="urn:microsoft.com/office/officeart/2005/8/layout/pList2"/>
    <dgm:cxn modelId="{CCBD44C3-1FF0-4949-86EA-764D5382C58D}" type="presParOf" srcId="{52C8CA21-607D-4762-A116-44D623487858}" destId="{5E804753-DE0B-497D-A131-ED818A647BA2}" srcOrd="5" destOrd="0" presId="urn:microsoft.com/office/officeart/2005/8/layout/pList2"/>
    <dgm:cxn modelId="{5B2EE9D1-10FC-4054-AF97-32872EE5FCF9}" type="presParOf" srcId="{52C8CA21-607D-4762-A116-44D623487858}" destId="{ABD1A344-C90D-4AAE-B2A5-B5A6C776EF68}" srcOrd="6" destOrd="0" presId="urn:microsoft.com/office/officeart/2005/8/layout/pList2"/>
    <dgm:cxn modelId="{2312A4E1-B9ED-48DF-8ED9-A376D4DBEE96}" type="presParOf" srcId="{ABD1A344-C90D-4AAE-B2A5-B5A6C776EF68}" destId="{B4980FF4-C32D-4B29-8505-D3DAA0AC27A7}" srcOrd="0" destOrd="0" presId="urn:microsoft.com/office/officeart/2005/8/layout/pList2"/>
    <dgm:cxn modelId="{B50A3575-E7E1-4CA6-8CD6-F65AA175BBE7}" type="presParOf" srcId="{ABD1A344-C90D-4AAE-B2A5-B5A6C776EF68}" destId="{B5D587B8-791B-4F4E-9B97-4924DF3FA10F}" srcOrd="1" destOrd="0" presId="urn:microsoft.com/office/officeart/2005/8/layout/pList2"/>
    <dgm:cxn modelId="{FFFD22F3-B03E-4728-BA9F-F947937E816B}" type="presParOf" srcId="{ABD1A344-C90D-4AAE-B2A5-B5A6C776EF68}" destId="{A49D9D99-6570-4A2E-808A-8873AC1C41C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4A2BC1-3694-46B9-8021-2C3FBCCA42C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7478111-CF11-4801-8DEF-4077C3A9FAE2}">
      <dgm:prSet phldrT="[Текст]" custT="1"/>
      <dgm:spPr/>
      <dgm:t>
        <a:bodyPr/>
        <a:lstStyle/>
        <a:p>
          <a:r>
            <a:rPr lang="ru-RU" sz="2400" dirty="0" smtClean="0">
              <a:latin typeface="Georgia" pitchFamily="18" charset="0"/>
            </a:rPr>
            <a:t>Клубная</a:t>
          </a:r>
        </a:p>
        <a:p>
          <a:r>
            <a:rPr lang="ru-RU" sz="2400" dirty="0" smtClean="0">
              <a:latin typeface="Georgia" pitchFamily="18" charset="0"/>
            </a:rPr>
            <a:t> система</a:t>
          </a:r>
          <a:endParaRPr lang="ru-RU" sz="2400" dirty="0">
            <a:latin typeface="Georgia" pitchFamily="18" charset="0"/>
          </a:endParaRPr>
        </a:p>
      </dgm:t>
    </dgm:pt>
    <dgm:pt modelId="{EF03EB2E-2F83-4B3F-BC2B-FADC4488B2B0}" type="parTrans" cxnId="{F3D33268-2232-4FE4-BBF7-996A739E9CF3}">
      <dgm:prSet/>
      <dgm:spPr/>
      <dgm:t>
        <a:bodyPr/>
        <a:lstStyle/>
        <a:p>
          <a:endParaRPr lang="ru-RU"/>
        </a:p>
      </dgm:t>
    </dgm:pt>
    <dgm:pt modelId="{388246A5-77E7-4543-80FD-D1EDDE1BC3E8}" type="sibTrans" cxnId="{F3D33268-2232-4FE4-BBF7-996A739E9CF3}">
      <dgm:prSet/>
      <dgm:spPr/>
      <dgm:t>
        <a:bodyPr/>
        <a:lstStyle/>
        <a:p>
          <a:endParaRPr lang="ru-RU"/>
        </a:p>
      </dgm:t>
    </dgm:pt>
    <dgm:pt modelId="{C3098D33-8040-46AA-BEFA-72709D2ADD41}">
      <dgm:prSet phldrT="[Текст]" custT="1"/>
      <dgm:spPr/>
      <dgm:t>
        <a:bodyPr/>
        <a:lstStyle/>
        <a:p>
          <a:r>
            <a:rPr lang="ru-RU" sz="2400" dirty="0" smtClean="0">
              <a:latin typeface="Georgia" pitchFamily="18" charset="0"/>
            </a:rPr>
            <a:t>МУЗЕЙ</a:t>
          </a:r>
          <a:endParaRPr lang="ru-RU" sz="2400" dirty="0">
            <a:latin typeface="Georgia" pitchFamily="18" charset="0"/>
          </a:endParaRPr>
        </a:p>
      </dgm:t>
    </dgm:pt>
    <dgm:pt modelId="{69FBBF23-3086-4786-8828-8DFCA67195F8}" type="parTrans" cxnId="{192E7D16-D081-48FC-9EBB-D9C228EB4247}">
      <dgm:prSet/>
      <dgm:spPr/>
      <dgm:t>
        <a:bodyPr/>
        <a:lstStyle/>
        <a:p>
          <a:endParaRPr lang="ru-RU"/>
        </a:p>
      </dgm:t>
    </dgm:pt>
    <dgm:pt modelId="{EB917A18-D954-4F2E-BCEC-5E989F982EE2}" type="sibTrans" cxnId="{192E7D16-D081-48FC-9EBB-D9C228EB4247}">
      <dgm:prSet/>
      <dgm:spPr/>
      <dgm:t>
        <a:bodyPr/>
        <a:lstStyle/>
        <a:p>
          <a:endParaRPr lang="ru-RU"/>
        </a:p>
      </dgm:t>
    </dgm:pt>
    <dgm:pt modelId="{B328827E-2601-4312-9E68-FCDA4B3DF008}">
      <dgm:prSet phldrT="[Текст]" custT="1"/>
      <dgm:spPr/>
      <dgm:t>
        <a:bodyPr/>
        <a:lstStyle/>
        <a:p>
          <a:r>
            <a:rPr lang="ru-RU" sz="2400" dirty="0" smtClean="0">
              <a:latin typeface="Georgia" pitchFamily="18" charset="0"/>
            </a:rPr>
            <a:t>Другие вопросы</a:t>
          </a:r>
          <a:endParaRPr lang="ru-RU" sz="2400" dirty="0">
            <a:latin typeface="Georgia" pitchFamily="18" charset="0"/>
          </a:endParaRPr>
        </a:p>
      </dgm:t>
    </dgm:pt>
    <dgm:pt modelId="{BC30B8AB-95ED-443A-9F75-9CAF7264B584}" type="parTrans" cxnId="{8D1551F1-F1E3-4F1F-9A21-A12C9668E361}">
      <dgm:prSet/>
      <dgm:spPr/>
      <dgm:t>
        <a:bodyPr/>
        <a:lstStyle/>
        <a:p>
          <a:endParaRPr lang="ru-RU"/>
        </a:p>
      </dgm:t>
    </dgm:pt>
    <dgm:pt modelId="{4463E70B-E7A1-402D-800C-C0422204B44C}" type="sibTrans" cxnId="{8D1551F1-F1E3-4F1F-9A21-A12C9668E361}">
      <dgm:prSet/>
      <dgm:spPr/>
      <dgm:t>
        <a:bodyPr/>
        <a:lstStyle/>
        <a:p>
          <a:endParaRPr lang="ru-RU"/>
        </a:p>
      </dgm:t>
    </dgm:pt>
    <dgm:pt modelId="{79484810-7E49-4142-8152-18288DBB0975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Библиотечная система</a:t>
          </a:r>
        </a:p>
        <a:p>
          <a:endParaRPr lang="ru-RU" dirty="0">
            <a:latin typeface="Georgia" pitchFamily="18" charset="0"/>
          </a:endParaRPr>
        </a:p>
      </dgm:t>
    </dgm:pt>
    <dgm:pt modelId="{119D9E6B-1261-40CF-ABC4-38B1A7066F8F}" type="parTrans" cxnId="{5E8BCDFC-BE3F-4DDD-AF00-6B69414A9451}">
      <dgm:prSet/>
      <dgm:spPr/>
      <dgm:t>
        <a:bodyPr/>
        <a:lstStyle/>
        <a:p>
          <a:endParaRPr lang="ru-RU"/>
        </a:p>
      </dgm:t>
    </dgm:pt>
    <dgm:pt modelId="{6C32FFE6-3F95-46D9-893E-E8737AE96CEF}" type="sibTrans" cxnId="{5E8BCDFC-BE3F-4DDD-AF00-6B69414A9451}">
      <dgm:prSet/>
      <dgm:spPr/>
      <dgm:t>
        <a:bodyPr/>
        <a:lstStyle/>
        <a:p>
          <a:endParaRPr lang="ru-RU"/>
        </a:p>
      </dgm:t>
    </dgm:pt>
    <dgm:pt modelId="{18985C09-33E3-4388-8BED-8A186F4D744E}" type="pres">
      <dgm:prSet presAssocID="{B94A2BC1-3694-46B9-8021-2C3FBCCA42CC}" presName="Name0" presStyleCnt="0">
        <dgm:presLayoutVars>
          <dgm:dir/>
          <dgm:resizeHandles val="exact"/>
        </dgm:presLayoutVars>
      </dgm:prSet>
      <dgm:spPr/>
    </dgm:pt>
    <dgm:pt modelId="{88E0CF17-6C33-4349-AA08-1D8C41AC0C24}" type="pres">
      <dgm:prSet presAssocID="{B94A2BC1-3694-46B9-8021-2C3FBCCA42CC}" presName="bkgdShp" presStyleLbl="alignAccFollowNode1" presStyleIdx="0" presStyleCnt="1"/>
      <dgm:spPr/>
    </dgm:pt>
    <dgm:pt modelId="{6DE1927F-E787-4CFA-BECD-3EC160945793}" type="pres">
      <dgm:prSet presAssocID="{B94A2BC1-3694-46B9-8021-2C3FBCCA42CC}" presName="linComp" presStyleCnt="0"/>
      <dgm:spPr/>
    </dgm:pt>
    <dgm:pt modelId="{5CB9CB24-4265-4171-B9AF-B6F3B9196AE9}" type="pres">
      <dgm:prSet presAssocID="{E7478111-CF11-4801-8DEF-4077C3A9FAE2}" presName="compNode" presStyleCnt="0"/>
      <dgm:spPr/>
    </dgm:pt>
    <dgm:pt modelId="{AFAA0DF4-B094-4521-9032-58509732BC1F}" type="pres">
      <dgm:prSet presAssocID="{E7478111-CF11-4801-8DEF-4077C3A9FAE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00892-9683-4920-A271-C4D6A7E43877}" type="pres">
      <dgm:prSet presAssocID="{E7478111-CF11-4801-8DEF-4077C3A9FAE2}" presName="invisiNode" presStyleLbl="node1" presStyleIdx="0" presStyleCnt="4"/>
      <dgm:spPr/>
    </dgm:pt>
    <dgm:pt modelId="{EBC2DAF1-4CE4-4B29-BCAE-61161AEC79AD}" type="pres">
      <dgm:prSet presAssocID="{E7478111-CF11-4801-8DEF-4077C3A9FAE2}" presName="imagNode" presStyleLbl="fgImgPlace1" presStyleIdx="0" presStyleCnt="4" custLinFactNeighborX="445" custLinFactNeighborY="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8D2DB5-25D9-4266-94E3-CB13A982F2AC}" type="pres">
      <dgm:prSet presAssocID="{388246A5-77E7-4543-80FD-D1EDDE1BC3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8CE90C6-8570-4280-A54D-163D264CE263}" type="pres">
      <dgm:prSet presAssocID="{79484810-7E49-4142-8152-18288DBB0975}" presName="compNode" presStyleCnt="0"/>
      <dgm:spPr/>
    </dgm:pt>
    <dgm:pt modelId="{86D49D0A-4B06-463A-8CCB-2043BEF4028E}" type="pres">
      <dgm:prSet presAssocID="{79484810-7E49-4142-8152-18288DBB0975}" presName="node" presStyleLbl="node1" presStyleIdx="1" presStyleCnt="4" custLinFactNeighborX="4876" custLinFactNeighborY="-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E41DE-579E-4E1E-A09C-7811901AA80B}" type="pres">
      <dgm:prSet presAssocID="{79484810-7E49-4142-8152-18288DBB0975}" presName="invisiNode" presStyleLbl="node1" presStyleIdx="1" presStyleCnt="4"/>
      <dgm:spPr/>
    </dgm:pt>
    <dgm:pt modelId="{E1564ED3-FC6E-4D2C-9D63-596A46B6B33D}" type="pres">
      <dgm:prSet presAssocID="{79484810-7E49-4142-8152-18288DBB0975}" presName="imagNode" presStyleLbl="fgImgPlace1" presStyleIdx="1" presStyleCnt="4" custLinFactNeighborX="1696" custLinFactNeighborY="7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AB31D0A-4786-4D29-BB34-4104AD0C8A8A}" type="pres">
      <dgm:prSet presAssocID="{6C32FFE6-3F95-46D9-893E-E8737AE96CE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C7225E5-59FA-4004-92BC-90BD530F4D59}" type="pres">
      <dgm:prSet presAssocID="{C3098D33-8040-46AA-BEFA-72709D2ADD41}" presName="compNode" presStyleCnt="0"/>
      <dgm:spPr/>
    </dgm:pt>
    <dgm:pt modelId="{8ED71E9E-4CCD-43D8-B521-10F5EC6A84BD}" type="pres">
      <dgm:prSet presAssocID="{C3098D33-8040-46AA-BEFA-72709D2ADD4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461FF-C29C-4486-9480-442B7DA0B7E9}" type="pres">
      <dgm:prSet presAssocID="{C3098D33-8040-46AA-BEFA-72709D2ADD41}" presName="invisiNode" presStyleLbl="node1" presStyleIdx="2" presStyleCnt="4"/>
      <dgm:spPr/>
    </dgm:pt>
    <dgm:pt modelId="{5EE03452-D6C5-480C-AD12-4B38D0F35830}" type="pres">
      <dgm:prSet presAssocID="{C3098D33-8040-46AA-BEFA-72709D2ADD41}" presName="imagNode" presStyleLbl="fgImgPlace1" presStyleIdx="2" presStyleCnt="4" custLinFactNeighborX="-1027" custLinFactNeighborY="75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635A3E5-E00D-4DF9-BB49-0F0260EBB27F}" type="pres">
      <dgm:prSet presAssocID="{EB917A18-D954-4F2E-BCEC-5E989F982EE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1FCB24E-66EF-4F75-A321-24654F922B57}" type="pres">
      <dgm:prSet presAssocID="{B328827E-2601-4312-9E68-FCDA4B3DF008}" presName="compNode" presStyleCnt="0"/>
      <dgm:spPr/>
    </dgm:pt>
    <dgm:pt modelId="{F0C4C6A0-127F-4B8D-835C-96F0DCFB2B22}" type="pres">
      <dgm:prSet presAssocID="{B328827E-2601-4312-9E68-FCDA4B3DF00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0B70D-6B5E-4E7B-9DAD-33B7D90DB2AB}" type="pres">
      <dgm:prSet presAssocID="{B328827E-2601-4312-9E68-FCDA4B3DF008}" presName="invisiNode" presStyleLbl="node1" presStyleIdx="3" presStyleCnt="4"/>
      <dgm:spPr/>
    </dgm:pt>
    <dgm:pt modelId="{2DC7E028-D245-4E14-A411-3049BA5E09FE}" type="pres">
      <dgm:prSet presAssocID="{B328827E-2601-4312-9E68-FCDA4B3DF008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9BDB652-9B85-40C3-B635-55735C7D7012}" type="presOf" srcId="{79484810-7E49-4142-8152-18288DBB0975}" destId="{86D49D0A-4B06-463A-8CCB-2043BEF4028E}" srcOrd="0" destOrd="0" presId="urn:microsoft.com/office/officeart/2005/8/layout/pList2"/>
    <dgm:cxn modelId="{F3D33268-2232-4FE4-BBF7-996A739E9CF3}" srcId="{B94A2BC1-3694-46B9-8021-2C3FBCCA42CC}" destId="{E7478111-CF11-4801-8DEF-4077C3A9FAE2}" srcOrd="0" destOrd="0" parTransId="{EF03EB2E-2F83-4B3F-BC2B-FADC4488B2B0}" sibTransId="{388246A5-77E7-4543-80FD-D1EDDE1BC3E8}"/>
    <dgm:cxn modelId="{B6002131-3175-481C-8731-CCA423861B42}" type="presOf" srcId="{6C32FFE6-3F95-46D9-893E-E8737AE96CEF}" destId="{CAB31D0A-4786-4D29-BB34-4104AD0C8A8A}" srcOrd="0" destOrd="0" presId="urn:microsoft.com/office/officeart/2005/8/layout/pList2"/>
    <dgm:cxn modelId="{F5D42DBF-90FC-40AE-8D1E-9386455A7D94}" type="presOf" srcId="{C3098D33-8040-46AA-BEFA-72709D2ADD41}" destId="{8ED71E9E-4CCD-43D8-B521-10F5EC6A84BD}" srcOrd="0" destOrd="0" presId="urn:microsoft.com/office/officeart/2005/8/layout/pList2"/>
    <dgm:cxn modelId="{FD464E24-F692-4964-AF2E-BE18D6E810A6}" type="presOf" srcId="{B328827E-2601-4312-9E68-FCDA4B3DF008}" destId="{F0C4C6A0-127F-4B8D-835C-96F0DCFB2B22}" srcOrd="0" destOrd="0" presId="urn:microsoft.com/office/officeart/2005/8/layout/pList2"/>
    <dgm:cxn modelId="{04A3C531-59B1-4024-B914-628CE8D3B550}" type="presOf" srcId="{388246A5-77E7-4543-80FD-D1EDDE1BC3E8}" destId="{FA8D2DB5-25D9-4266-94E3-CB13A982F2AC}" srcOrd="0" destOrd="0" presId="urn:microsoft.com/office/officeart/2005/8/layout/pList2"/>
    <dgm:cxn modelId="{8425A237-4D35-4541-9C62-A111C2DDB685}" type="presOf" srcId="{B94A2BC1-3694-46B9-8021-2C3FBCCA42CC}" destId="{18985C09-33E3-4388-8BED-8A186F4D744E}" srcOrd="0" destOrd="0" presId="urn:microsoft.com/office/officeart/2005/8/layout/pList2"/>
    <dgm:cxn modelId="{EF45B7B9-020A-4E16-8E28-C03ECF7BB83A}" type="presOf" srcId="{E7478111-CF11-4801-8DEF-4077C3A9FAE2}" destId="{AFAA0DF4-B094-4521-9032-58509732BC1F}" srcOrd="0" destOrd="0" presId="urn:microsoft.com/office/officeart/2005/8/layout/pList2"/>
    <dgm:cxn modelId="{5E8BCDFC-BE3F-4DDD-AF00-6B69414A9451}" srcId="{B94A2BC1-3694-46B9-8021-2C3FBCCA42CC}" destId="{79484810-7E49-4142-8152-18288DBB0975}" srcOrd="1" destOrd="0" parTransId="{119D9E6B-1261-40CF-ABC4-38B1A7066F8F}" sibTransId="{6C32FFE6-3F95-46D9-893E-E8737AE96CEF}"/>
    <dgm:cxn modelId="{8D1551F1-F1E3-4F1F-9A21-A12C9668E361}" srcId="{B94A2BC1-3694-46B9-8021-2C3FBCCA42CC}" destId="{B328827E-2601-4312-9E68-FCDA4B3DF008}" srcOrd="3" destOrd="0" parTransId="{BC30B8AB-95ED-443A-9F75-9CAF7264B584}" sibTransId="{4463E70B-E7A1-402D-800C-C0422204B44C}"/>
    <dgm:cxn modelId="{7F85380E-5C9C-471C-A30B-395C47979CDA}" type="presOf" srcId="{EB917A18-D954-4F2E-BCEC-5E989F982EE2}" destId="{4635A3E5-E00D-4DF9-BB49-0F0260EBB27F}" srcOrd="0" destOrd="0" presId="urn:microsoft.com/office/officeart/2005/8/layout/pList2"/>
    <dgm:cxn modelId="{192E7D16-D081-48FC-9EBB-D9C228EB4247}" srcId="{B94A2BC1-3694-46B9-8021-2C3FBCCA42CC}" destId="{C3098D33-8040-46AA-BEFA-72709D2ADD41}" srcOrd="2" destOrd="0" parTransId="{69FBBF23-3086-4786-8828-8DFCA67195F8}" sibTransId="{EB917A18-D954-4F2E-BCEC-5E989F982EE2}"/>
    <dgm:cxn modelId="{B55F65B8-9466-49FA-9C8E-4A04452661DB}" type="presParOf" srcId="{18985C09-33E3-4388-8BED-8A186F4D744E}" destId="{88E0CF17-6C33-4349-AA08-1D8C41AC0C24}" srcOrd="0" destOrd="0" presId="urn:microsoft.com/office/officeart/2005/8/layout/pList2"/>
    <dgm:cxn modelId="{31A9C3DD-08AE-48A4-8C76-C97B2E32283D}" type="presParOf" srcId="{18985C09-33E3-4388-8BED-8A186F4D744E}" destId="{6DE1927F-E787-4CFA-BECD-3EC160945793}" srcOrd="1" destOrd="0" presId="urn:microsoft.com/office/officeart/2005/8/layout/pList2"/>
    <dgm:cxn modelId="{EB3EADCA-E7AB-474A-951A-13042EE69630}" type="presParOf" srcId="{6DE1927F-E787-4CFA-BECD-3EC160945793}" destId="{5CB9CB24-4265-4171-B9AF-B6F3B9196AE9}" srcOrd="0" destOrd="0" presId="urn:microsoft.com/office/officeart/2005/8/layout/pList2"/>
    <dgm:cxn modelId="{F42131B6-290F-4FBA-89AD-38F2012FB7F2}" type="presParOf" srcId="{5CB9CB24-4265-4171-B9AF-B6F3B9196AE9}" destId="{AFAA0DF4-B094-4521-9032-58509732BC1F}" srcOrd="0" destOrd="0" presId="urn:microsoft.com/office/officeart/2005/8/layout/pList2"/>
    <dgm:cxn modelId="{C6628F43-574C-4365-BB2F-21AE5A32F4BE}" type="presParOf" srcId="{5CB9CB24-4265-4171-B9AF-B6F3B9196AE9}" destId="{F6700892-9683-4920-A271-C4D6A7E43877}" srcOrd="1" destOrd="0" presId="urn:microsoft.com/office/officeart/2005/8/layout/pList2"/>
    <dgm:cxn modelId="{C16EF1C2-0F7C-4DC6-B0F4-6B90429B7CD8}" type="presParOf" srcId="{5CB9CB24-4265-4171-B9AF-B6F3B9196AE9}" destId="{EBC2DAF1-4CE4-4B29-BCAE-61161AEC79AD}" srcOrd="2" destOrd="0" presId="urn:microsoft.com/office/officeart/2005/8/layout/pList2"/>
    <dgm:cxn modelId="{2E5E2435-8957-4984-8AD0-E5E6E67AC6CB}" type="presParOf" srcId="{6DE1927F-E787-4CFA-BECD-3EC160945793}" destId="{FA8D2DB5-25D9-4266-94E3-CB13A982F2AC}" srcOrd="1" destOrd="0" presId="urn:microsoft.com/office/officeart/2005/8/layout/pList2"/>
    <dgm:cxn modelId="{DDBB21FA-8A3E-4D88-B9C8-85EF0B4FE522}" type="presParOf" srcId="{6DE1927F-E787-4CFA-BECD-3EC160945793}" destId="{A8CE90C6-8570-4280-A54D-163D264CE263}" srcOrd="2" destOrd="0" presId="urn:microsoft.com/office/officeart/2005/8/layout/pList2"/>
    <dgm:cxn modelId="{6F90EFF4-C08A-4D36-9D15-BBDA49BF1A14}" type="presParOf" srcId="{A8CE90C6-8570-4280-A54D-163D264CE263}" destId="{86D49D0A-4B06-463A-8CCB-2043BEF4028E}" srcOrd="0" destOrd="0" presId="urn:microsoft.com/office/officeart/2005/8/layout/pList2"/>
    <dgm:cxn modelId="{03140438-5A0E-49DA-9DD9-7AC9777CBFC4}" type="presParOf" srcId="{A8CE90C6-8570-4280-A54D-163D264CE263}" destId="{507E41DE-579E-4E1E-A09C-7811901AA80B}" srcOrd="1" destOrd="0" presId="urn:microsoft.com/office/officeart/2005/8/layout/pList2"/>
    <dgm:cxn modelId="{961DB2EF-2E37-4DB3-9ABD-7AEA5E92F3CB}" type="presParOf" srcId="{A8CE90C6-8570-4280-A54D-163D264CE263}" destId="{E1564ED3-FC6E-4D2C-9D63-596A46B6B33D}" srcOrd="2" destOrd="0" presId="urn:microsoft.com/office/officeart/2005/8/layout/pList2"/>
    <dgm:cxn modelId="{5EB2272E-1738-40BF-A956-91E5F34411C2}" type="presParOf" srcId="{6DE1927F-E787-4CFA-BECD-3EC160945793}" destId="{CAB31D0A-4786-4D29-BB34-4104AD0C8A8A}" srcOrd="3" destOrd="0" presId="urn:microsoft.com/office/officeart/2005/8/layout/pList2"/>
    <dgm:cxn modelId="{C80988A1-1B1D-4370-88A5-A7A8C9403DA6}" type="presParOf" srcId="{6DE1927F-E787-4CFA-BECD-3EC160945793}" destId="{8C7225E5-59FA-4004-92BC-90BD530F4D59}" srcOrd="4" destOrd="0" presId="urn:microsoft.com/office/officeart/2005/8/layout/pList2"/>
    <dgm:cxn modelId="{DA83E620-99C4-4C3B-81E0-6CEBE79D6F30}" type="presParOf" srcId="{8C7225E5-59FA-4004-92BC-90BD530F4D59}" destId="{8ED71E9E-4CCD-43D8-B521-10F5EC6A84BD}" srcOrd="0" destOrd="0" presId="urn:microsoft.com/office/officeart/2005/8/layout/pList2"/>
    <dgm:cxn modelId="{706E64D8-FD1E-4285-890A-48A1BB69A3EF}" type="presParOf" srcId="{8C7225E5-59FA-4004-92BC-90BD530F4D59}" destId="{A0B461FF-C29C-4486-9480-442B7DA0B7E9}" srcOrd="1" destOrd="0" presId="urn:microsoft.com/office/officeart/2005/8/layout/pList2"/>
    <dgm:cxn modelId="{1AFBC418-0407-4E0A-AA50-87DC796EE869}" type="presParOf" srcId="{8C7225E5-59FA-4004-92BC-90BD530F4D59}" destId="{5EE03452-D6C5-480C-AD12-4B38D0F35830}" srcOrd="2" destOrd="0" presId="urn:microsoft.com/office/officeart/2005/8/layout/pList2"/>
    <dgm:cxn modelId="{C697AE87-D436-4408-A4C2-ECF776C91E3C}" type="presParOf" srcId="{6DE1927F-E787-4CFA-BECD-3EC160945793}" destId="{4635A3E5-E00D-4DF9-BB49-0F0260EBB27F}" srcOrd="5" destOrd="0" presId="urn:microsoft.com/office/officeart/2005/8/layout/pList2"/>
    <dgm:cxn modelId="{3D1AED8B-9AD2-476A-9871-E417A6DBF92C}" type="presParOf" srcId="{6DE1927F-E787-4CFA-BECD-3EC160945793}" destId="{81FCB24E-66EF-4F75-A321-24654F922B57}" srcOrd="6" destOrd="0" presId="urn:microsoft.com/office/officeart/2005/8/layout/pList2"/>
    <dgm:cxn modelId="{4ED9A4CB-FFF2-4530-8676-31EAE1816D60}" type="presParOf" srcId="{81FCB24E-66EF-4F75-A321-24654F922B57}" destId="{F0C4C6A0-127F-4B8D-835C-96F0DCFB2B22}" srcOrd="0" destOrd="0" presId="urn:microsoft.com/office/officeart/2005/8/layout/pList2"/>
    <dgm:cxn modelId="{FF2C2941-808D-48C1-8772-D8CDAEDBF06A}" type="presParOf" srcId="{81FCB24E-66EF-4F75-A321-24654F922B57}" destId="{8F60B70D-6B5E-4E7B-9DAD-33B7D90DB2AB}" srcOrd="1" destOrd="0" presId="urn:microsoft.com/office/officeart/2005/8/layout/pList2"/>
    <dgm:cxn modelId="{FA485C5A-2606-4AF6-847D-40D0EE20F469}" type="presParOf" srcId="{81FCB24E-66EF-4F75-A321-24654F922B57}" destId="{2DC7E028-D245-4E14-A411-3049BA5E09F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4BCD76-311A-40D5-BC76-EFF8516F7B2C}">
      <dsp:nvSpPr>
        <dsp:cNvPr id="0" name=""/>
        <dsp:cNvSpPr/>
      </dsp:nvSpPr>
      <dsp:spPr>
        <a:xfrm>
          <a:off x="580635" y="3199"/>
          <a:ext cx="7411288" cy="46364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Положения  послания Президента РФ Федеральному Собранию РФ, определяющие бюджетную политику  в РФ</a:t>
          </a:r>
          <a:endParaRPr lang="ru-RU" sz="1600" kern="1200" dirty="0">
            <a:latin typeface="Georgia" pitchFamily="18" charset="0"/>
          </a:endParaRPr>
        </a:p>
      </dsp:txBody>
      <dsp:txXfrm>
        <a:off x="580635" y="3199"/>
        <a:ext cx="7411288" cy="463646"/>
      </dsp:txXfrm>
    </dsp:sp>
    <dsp:sp modelId="{7BA0C468-89A1-4145-A621-0E5FE71A2A3E}">
      <dsp:nvSpPr>
        <dsp:cNvPr id="0" name=""/>
        <dsp:cNvSpPr/>
      </dsp:nvSpPr>
      <dsp:spPr>
        <a:xfrm rot="5485868">
          <a:off x="4152286" y="485672"/>
          <a:ext cx="248139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5485868">
        <a:off x="4152286" y="485672"/>
        <a:ext cx="248139" cy="293096"/>
      </dsp:txXfrm>
    </dsp:sp>
    <dsp:sp modelId="{0CD57DF9-B863-4CB7-ADD6-C0D195A5B464}">
      <dsp:nvSpPr>
        <dsp:cNvPr id="0" name=""/>
        <dsp:cNvSpPr/>
      </dsp:nvSpPr>
      <dsp:spPr>
        <a:xfrm>
          <a:off x="606063" y="797596"/>
          <a:ext cx="7319685" cy="50583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Бюджетное послании Губернатора Кировской области Законодательному собранию Кировской области</a:t>
          </a:r>
          <a:endParaRPr lang="ru-RU" sz="1600" kern="1200" dirty="0">
            <a:latin typeface="Georgia" pitchFamily="18" charset="0"/>
          </a:endParaRPr>
        </a:p>
      </dsp:txBody>
      <dsp:txXfrm>
        <a:off x="606063" y="797596"/>
        <a:ext cx="7319685" cy="505833"/>
      </dsp:txXfrm>
    </dsp:sp>
    <dsp:sp modelId="{F4CF4E17-1C43-487E-A6B0-D7CE70FEACDC}">
      <dsp:nvSpPr>
        <dsp:cNvPr id="0" name=""/>
        <dsp:cNvSpPr/>
      </dsp:nvSpPr>
      <dsp:spPr>
        <a:xfrm rot="5322119">
          <a:off x="4155022" y="1317169"/>
          <a:ext cx="240494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5322119">
        <a:off x="4155022" y="1317169"/>
        <a:ext cx="240494" cy="293096"/>
      </dsp:txXfrm>
    </dsp:sp>
    <dsp:sp modelId="{2DE79F2B-BFC4-4C5D-A44C-57E37099859E}">
      <dsp:nvSpPr>
        <dsp:cNvPr id="0" name=""/>
        <dsp:cNvSpPr/>
      </dsp:nvSpPr>
      <dsp:spPr>
        <a:xfrm>
          <a:off x="646810" y="1624005"/>
          <a:ext cx="7278938" cy="6513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Бюджетное послание Главы Лебяжского района Кировской области Лебяжской районной Думе</a:t>
          </a:r>
          <a:endParaRPr lang="ru-RU" sz="1600" kern="1200" dirty="0">
            <a:latin typeface="Georgia" pitchFamily="18" charset="0"/>
          </a:endParaRPr>
        </a:p>
      </dsp:txBody>
      <dsp:txXfrm>
        <a:off x="646810" y="1624005"/>
        <a:ext cx="7278938" cy="651326"/>
      </dsp:txXfrm>
    </dsp:sp>
    <dsp:sp modelId="{0BD7F120-C8C1-4990-B4EF-733F6568BD95}">
      <dsp:nvSpPr>
        <dsp:cNvPr id="0" name=""/>
        <dsp:cNvSpPr/>
      </dsp:nvSpPr>
      <dsp:spPr>
        <a:xfrm rot="5049671">
          <a:off x="4211112" y="2295238"/>
          <a:ext cx="250984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5049671">
        <a:off x="4211112" y="2295238"/>
        <a:ext cx="250984" cy="293096"/>
      </dsp:txXfrm>
    </dsp:sp>
    <dsp:sp modelId="{8515CA27-8A66-4F1D-9004-401AA0ECA646}">
      <dsp:nvSpPr>
        <dsp:cNvPr id="0" name=""/>
        <dsp:cNvSpPr/>
      </dsp:nvSpPr>
      <dsp:spPr>
        <a:xfrm>
          <a:off x="798843" y="2608241"/>
          <a:ext cx="7159276" cy="48612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Основные направления </a:t>
          </a:r>
          <a:r>
            <a:rPr lang="ru-RU" sz="1600" b="1" kern="1200" dirty="0" err="1" smtClean="0">
              <a:solidFill>
                <a:schemeClr val="tx1"/>
              </a:solidFill>
              <a:latin typeface="Georgia" pitchFamily="18" charset="0"/>
            </a:rPr>
            <a:t>таможенно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- тарифной политики</a:t>
          </a:r>
          <a:endParaRPr lang="ru-RU" sz="1600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798843" y="2608241"/>
        <a:ext cx="7159276" cy="486124"/>
      </dsp:txXfrm>
    </dsp:sp>
    <dsp:sp modelId="{9F35CFAB-68C6-466B-82D2-D47E02E2534E}">
      <dsp:nvSpPr>
        <dsp:cNvPr id="0" name=""/>
        <dsp:cNvSpPr/>
      </dsp:nvSpPr>
      <dsp:spPr>
        <a:xfrm rot="5767728">
          <a:off x="4227461" y="3092789"/>
          <a:ext cx="218708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767728">
        <a:off x="4227461" y="3092789"/>
        <a:ext cx="218708" cy="293096"/>
      </dsp:txXfrm>
    </dsp:sp>
    <dsp:sp modelId="{89656183-65C4-4D98-B172-E063E3B6A07C}">
      <dsp:nvSpPr>
        <dsp:cNvPr id="0" name=""/>
        <dsp:cNvSpPr/>
      </dsp:nvSpPr>
      <dsp:spPr>
        <a:xfrm>
          <a:off x="708660" y="3384310"/>
          <a:ext cx="7155238" cy="6513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Прогноз социально-экономического развития </a:t>
          </a:r>
          <a:r>
            <a:rPr lang="ru-RU" sz="1600" b="1" kern="1200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 района</a:t>
          </a:r>
          <a:endParaRPr lang="ru-RU" sz="1600" b="1" kern="1200" dirty="0">
            <a:latin typeface="Georgia" pitchFamily="18" charset="0"/>
          </a:endParaRPr>
        </a:p>
      </dsp:txBody>
      <dsp:txXfrm>
        <a:off x="708660" y="3384310"/>
        <a:ext cx="7155238" cy="651326"/>
      </dsp:txXfrm>
    </dsp:sp>
    <dsp:sp modelId="{FAC3D64F-83F0-4C70-9A3D-8A4759BB0C91}">
      <dsp:nvSpPr>
        <dsp:cNvPr id="0" name=""/>
        <dsp:cNvSpPr/>
      </dsp:nvSpPr>
      <dsp:spPr>
        <a:xfrm rot="5400000">
          <a:off x="4153479" y="4066156"/>
          <a:ext cx="265601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5400000">
        <a:off x="4153479" y="4066156"/>
        <a:ext cx="265601" cy="293096"/>
      </dsp:txXfrm>
    </dsp:sp>
    <dsp:sp modelId="{5B457D91-40C0-4AC2-B3AC-AD729638BB29}">
      <dsp:nvSpPr>
        <dsp:cNvPr id="0" name=""/>
        <dsp:cNvSpPr/>
      </dsp:nvSpPr>
      <dsp:spPr>
        <a:xfrm>
          <a:off x="680471" y="4389772"/>
          <a:ext cx="7211617" cy="6513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Бюджетный прогноз (проект, проект изменений) </a:t>
          </a:r>
          <a:r>
            <a:rPr lang="ru-RU" sz="1600" b="1" kern="1200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 района Кировской области на долгосрочный период</a:t>
          </a:r>
          <a:endParaRPr lang="ru-RU" sz="16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680471" y="4389772"/>
        <a:ext cx="7211617" cy="651326"/>
      </dsp:txXfrm>
    </dsp:sp>
    <dsp:sp modelId="{AD1899DC-61B8-47AC-BB0A-F36BDFF3A159}">
      <dsp:nvSpPr>
        <dsp:cNvPr id="0" name=""/>
        <dsp:cNvSpPr/>
      </dsp:nvSpPr>
      <dsp:spPr>
        <a:xfrm rot="5400000">
          <a:off x="4164156" y="5057382"/>
          <a:ext cx="244247" cy="293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4164156" y="5057382"/>
        <a:ext cx="244247" cy="293096"/>
      </dsp:txXfrm>
    </dsp:sp>
    <dsp:sp modelId="{5A893033-3B8D-444A-B481-CFC1E85E31AD}">
      <dsp:nvSpPr>
        <dsp:cNvPr id="0" name=""/>
        <dsp:cNvSpPr/>
      </dsp:nvSpPr>
      <dsp:spPr>
        <a:xfrm>
          <a:off x="680471" y="5366762"/>
          <a:ext cx="7211617" cy="6513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Муниципальные программы (проект, проект изменений) </a:t>
          </a:r>
          <a:r>
            <a:rPr lang="ru-RU" sz="1600" b="1" kern="1200" dirty="0" err="1" smtClean="0">
              <a:solidFill>
                <a:schemeClr val="tx1"/>
              </a:solidFill>
              <a:latin typeface="Georgia" pitchFamily="18" charset="0"/>
            </a:rPr>
            <a:t>Лебяжского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 района</a:t>
          </a:r>
          <a:endParaRPr lang="ru-RU" sz="1600" b="1" kern="1200" dirty="0">
            <a:latin typeface="Georgia" pitchFamily="18" charset="0"/>
          </a:endParaRPr>
        </a:p>
      </dsp:txBody>
      <dsp:txXfrm>
        <a:off x="680471" y="5366762"/>
        <a:ext cx="7211617" cy="65132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0CC78-D7F1-4395-A574-645FEDCD0221}">
      <dsp:nvSpPr>
        <dsp:cNvPr id="0" name=""/>
        <dsp:cNvSpPr/>
      </dsp:nvSpPr>
      <dsp:spPr>
        <a:xfrm>
          <a:off x="0" y="931"/>
          <a:ext cx="5114932" cy="121480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составление проекта</a:t>
          </a:r>
          <a:endParaRPr lang="ru-RU" sz="3200" b="1" kern="1200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sp:txBody>
      <dsp:txXfrm>
        <a:off x="0" y="931"/>
        <a:ext cx="5114932" cy="1214804"/>
      </dsp:txXfrm>
    </dsp:sp>
    <dsp:sp modelId="{1ABF8DF9-14D9-4987-907F-7737CB86CECD}">
      <dsp:nvSpPr>
        <dsp:cNvPr id="0" name=""/>
        <dsp:cNvSpPr/>
      </dsp:nvSpPr>
      <dsp:spPr>
        <a:xfrm rot="5400000">
          <a:off x="2300776" y="1252187"/>
          <a:ext cx="513378" cy="611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00000">
        <a:off x="2300776" y="1252187"/>
        <a:ext cx="513378" cy="611601"/>
      </dsp:txXfrm>
    </dsp:sp>
    <dsp:sp modelId="{AB537D91-A060-45CE-9F78-C64CEAFCF3F1}">
      <dsp:nvSpPr>
        <dsp:cNvPr id="0" name=""/>
        <dsp:cNvSpPr/>
      </dsp:nvSpPr>
      <dsp:spPr>
        <a:xfrm>
          <a:off x="0" y="1900240"/>
          <a:ext cx="5114932" cy="96403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публичные слушания</a:t>
          </a:r>
          <a:endParaRPr lang="ru-RU" sz="3200" b="1" kern="1200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sp:txBody>
      <dsp:txXfrm>
        <a:off x="0" y="1900240"/>
        <a:ext cx="5114932" cy="964033"/>
      </dsp:txXfrm>
    </dsp:sp>
    <dsp:sp modelId="{F2B6035F-090E-47E6-A034-CEC3860DF78C}">
      <dsp:nvSpPr>
        <dsp:cNvPr id="0" name=""/>
        <dsp:cNvSpPr/>
      </dsp:nvSpPr>
      <dsp:spPr>
        <a:xfrm rot="5400000">
          <a:off x="2304487" y="2895778"/>
          <a:ext cx="505957" cy="611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00000">
        <a:off x="2304487" y="2895778"/>
        <a:ext cx="505957" cy="611601"/>
      </dsp:txXfrm>
    </dsp:sp>
    <dsp:sp modelId="{42D6F39B-68ED-4779-8156-504FE5290ED0}">
      <dsp:nvSpPr>
        <dsp:cNvPr id="0" name=""/>
        <dsp:cNvSpPr/>
      </dsp:nvSpPr>
      <dsp:spPr>
        <a:xfrm>
          <a:off x="0" y="3538884"/>
          <a:ext cx="5114932" cy="98614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рассмотрение и утверждение проекта бюджета ОМС</a:t>
          </a:r>
          <a:endParaRPr lang="ru-RU" sz="2400" b="1" kern="1200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dsp:txBody>
      <dsp:txXfrm>
        <a:off x="0" y="3538884"/>
        <a:ext cx="5114932" cy="9861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A2DFDD-7311-4DE0-9046-13309A232A41}">
      <dsp:nvSpPr>
        <dsp:cNvPr id="0" name=""/>
        <dsp:cNvSpPr/>
      </dsp:nvSpPr>
      <dsp:spPr>
        <a:xfrm rot="16200000">
          <a:off x="892934" y="-785789"/>
          <a:ext cx="3429000" cy="5000579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 rot="16200000">
        <a:off x="1321559" y="-1214414"/>
        <a:ext cx="2571750" cy="5000579"/>
      </dsp:txXfrm>
    </dsp:sp>
    <dsp:sp modelId="{1F9D2699-FCD8-449C-8421-6820E51DFDC4}">
      <dsp:nvSpPr>
        <dsp:cNvPr id="0" name=""/>
        <dsp:cNvSpPr/>
      </dsp:nvSpPr>
      <dsp:spPr>
        <a:xfrm>
          <a:off x="4572022" y="0"/>
          <a:ext cx="4572000" cy="342900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>
            <a:solidFill>
              <a:srgbClr val="FF0000"/>
            </a:solidFill>
          </a:endParaRPr>
        </a:p>
      </dsp:txBody>
      <dsp:txXfrm>
        <a:off x="4572022" y="0"/>
        <a:ext cx="4572000" cy="2571750"/>
      </dsp:txXfrm>
    </dsp:sp>
    <dsp:sp modelId="{4540A86C-6F75-4F59-AC08-86E03CF2A691}">
      <dsp:nvSpPr>
        <dsp:cNvPr id="0" name=""/>
        <dsp:cNvSpPr/>
      </dsp:nvSpPr>
      <dsp:spPr>
        <a:xfrm rot="10800000">
          <a:off x="71391" y="3429000"/>
          <a:ext cx="4572000" cy="3429000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/>
        </a:p>
      </dsp:txBody>
      <dsp:txXfrm rot="10800000">
        <a:off x="71391" y="4286249"/>
        <a:ext cx="4572000" cy="2571750"/>
      </dsp:txXfrm>
    </dsp:sp>
    <dsp:sp modelId="{89209A68-1B64-4AE7-883C-95D1660EFBB2}">
      <dsp:nvSpPr>
        <dsp:cNvPr id="0" name=""/>
        <dsp:cNvSpPr/>
      </dsp:nvSpPr>
      <dsp:spPr>
        <a:xfrm rot="5400000">
          <a:off x="5143522" y="2857500"/>
          <a:ext cx="3429000" cy="45720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572147" y="3286125"/>
        <a:ext cx="2571750" cy="4572000"/>
      </dsp:txXfrm>
    </dsp:sp>
    <dsp:sp modelId="{1ABBD9F3-49FB-42CF-88D8-E754B839AFD5}">
      <dsp:nvSpPr>
        <dsp:cNvPr id="0" name=""/>
        <dsp:cNvSpPr/>
      </dsp:nvSpPr>
      <dsp:spPr>
        <a:xfrm>
          <a:off x="1970458" y="2500306"/>
          <a:ext cx="5160178" cy="188416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200" b="1" kern="1200" dirty="0" smtClean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Georgia" pitchFamily="18" charset="0"/>
              <a:cs typeface="Arial" charset="0"/>
            </a:rPr>
            <a:t>РАСХОДЫ</a:t>
          </a:r>
          <a:endParaRPr lang="ru-RU" sz="62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sp:txBody>
      <dsp:txXfrm>
        <a:off x="1970458" y="2500306"/>
        <a:ext cx="5160178" cy="188416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472322-F1AF-4C37-BEAA-BC1C7A28C16C}">
      <dsp:nvSpPr>
        <dsp:cNvPr id="0" name=""/>
        <dsp:cNvSpPr/>
      </dsp:nvSpPr>
      <dsp:spPr>
        <a:xfrm>
          <a:off x="2828175" y="691"/>
          <a:ext cx="3526846" cy="26945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Georgia" pitchFamily="18" charset="0"/>
            </a:rPr>
            <a:t>Национальная безопасность и правоохранительная деятельность</a:t>
          </a:r>
          <a:endParaRPr lang="ru-RU" sz="2000" b="1" kern="1200" dirty="0">
            <a:latin typeface="Georg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Georgia" pitchFamily="18" charset="0"/>
            </a:rPr>
            <a:t>Расходы на содержание ЕДДС</a:t>
          </a:r>
          <a:endParaRPr lang="ru-RU" sz="1800" b="0" kern="1200" dirty="0">
            <a:latin typeface="Georg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Georgia" pitchFamily="18" charset="0"/>
            </a:rPr>
            <a:t>Пожарная охрана</a:t>
          </a:r>
          <a:endParaRPr lang="ru-RU" sz="1800" b="0" kern="1200" dirty="0">
            <a:latin typeface="Georgia" pitchFamily="18" charset="0"/>
          </a:endParaRPr>
        </a:p>
      </dsp:txBody>
      <dsp:txXfrm>
        <a:off x="2828175" y="691"/>
        <a:ext cx="3526846" cy="2694512"/>
      </dsp:txXfrm>
    </dsp:sp>
    <dsp:sp modelId="{35D406E5-C390-4FAA-8818-D0DF83A25598}">
      <dsp:nvSpPr>
        <dsp:cNvPr id="0" name=""/>
        <dsp:cNvSpPr/>
      </dsp:nvSpPr>
      <dsp:spPr>
        <a:xfrm>
          <a:off x="288711" y="423960"/>
          <a:ext cx="2539463" cy="184797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288711" y="423960"/>
        <a:ext cx="2539463" cy="1847974"/>
      </dsp:txXfrm>
    </dsp:sp>
    <dsp:sp modelId="{AD93954D-B2D9-468F-A059-04E4357A129A}">
      <dsp:nvSpPr>
        <dsp:cNvPr id="0" name=""/>
        <dsp:cNvSpPr/>
      </dsp:nvSpPr>
      <dsp:spPr>
        <a:xfrm>
          <a:off x="2600424" y="2880001"/>
          <a:ext cx="3982347" cy="20730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НАЦИОНАЛЬНАЯ ОБОРОНА</a:t>
          </a:r>
          <a:endParaRPr lang="ru-RU" sz="1800" b="1" kern="1200" dirty="0">
            <a:latin typeface="Georgia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Georgia" pitchFamily="18" charset="0"/>
            </a:rPr>
            <a:t>Расходы на осуществление полномочий по первичному воинскому учету на территориях, где отсутствуют военные комиссариаты</a:t>
          </a:r>
          <a:endParaRPr lang="ru-RU" sz="1600" b="0" kern="1200" dirty="0">
            <a:latin typeface="Georgia" pitchFamily="18" charset="0"/>
          </a:endParaRPr>
        </a:p>
      </dsp:txBody>
      <dsp:txXfrm>
        <a:off x="2600424" y="2880001"/>
        <a:ext cx="3982347" cy="2073039"/>
      </dsp:txXfrm>
    </dsp:sp>
    <dsp:sp modelId="{FE2B414C-9D4C-411E-A626-D3C3310E54C3}">
      <dsp:nvSpPr>
        <dsp:cNvPr id="0" name=""/>
        <dsp:cNvSpPr/>
      </dsp:nvSpPr>
      <dsp:spPr>
        <a:xfrm>
          <a:off x="0" y="2831908"/>
          <a:ext cx="2539463" cy="184797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/>
          </a:r>
          <a:br>
            <a:rPr lang="ru-RU" sz="5200" kern="1200" dirty="0" smtClean="0"/>
          </a:br>
          <a:endParaRPr lang="ru-RU" sz="5200" kern="1200" dirty="0"/>
        </a:p>
      </dsp:txBody>
      <dsp:txXfrm>
        <a:off x="0" y="2831908"/>
        <a:ext cx="2539463" cy="184797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9FFD0E-C44D-4A30-AB6F-A3E241C78B0B}">
      <dsp:nvSpPr>
        <dsp:cNvPr id="0" name=""/>
        <dsp:cNvSpPr/>
      </dsp:nvSpPr>
      <dsp:spPr>
        <a:xfrm>
          <a:off x="0" y="0"/>
          <a:ext cx="8358246" cy="1228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Дорожное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хозяйство</a:t>
          </a:r>
          <a:endParaRPr lang="ru-RU" sz="1800" b="1" kern="1200" dirty="0">
            <a:latin typeface="Georgia" pitchFamily="18" charset="0"/>
          </a:endParaRPr>
        </a:p>
      </dsp:txBody>
      <dsp:txXfrm>
        <a:off x="1794516" y="0"/>
        <a:ext cx="6563729" cy="1228677"/>
      </dsp:txXfrm>
    </dsp:sp>
    <dsp:sp modelId="{DAC723D3-1914-43C5-A495-17B262BA57D9}">
      <dsp:nvSpPr>
        <dsp:cNvPr id="0" name=""/>
        <dsp:cNvSpPr/>
      </dsp:nvSpPr>
      <dsp:spPr>
        <a:xfrm>
          <a:off x="58626" y="134210"/>
          <a:ext cx="1671649" cy="9829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90893-8A85-4D44-9081-C726F60E4AEF}">
      <dsp:nvSpPr>
        <dsp:cNvPr id="0" name=""/>
        <dsp:cNvSpPr/>
      </dsp:nvSpPr>
      <dsp:spPr>
        <a:xfrm>
          <a:off x="0" y="1357320"/>
          <a:ext cx="8358246" cy="1228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Транспорт</a:t>
          </a:r>
          <a:endParaRPr lang="ru-RU" sz="1800" b="1" kern="1200" dirty="0">
            <a:latin typeface="Georgia" pitchFamily="18" charset="0"/>
          </a:endParaRPr>
        </a:p>
      </dsp:txBody>
      <dsp:txXfrm>
        <a:off x="1794516" y="1357320"/>
        <a:ext cx="6563729" cy="1228677"/>
      </dsp:txXfrm>
    </dsp:sp>
    <dsp:sp modelId="{FD14ED8D-F866-459F-B8AC-0FAC96C95085}">
      <dsp:nvSpPr>
        <dsp:cNvPr id="0" name=""/>
        <dsp:cNvSpPr/>
      </dsp:nvSpPr>
      <dsp:spPr>
        <a:xfrm>
          <a:off x="122867" y="1474413"/>
          <a:ext cx="1671649" cy="9829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6FCBA-7325-4BC3-808B-89EACB8C076F}">
      <dsp:nvSpPr>
        <dsp:cNvPr id="0" name=""/>
        <dsp:cNvSpPr/>
      </dsp:nvSpPr>
      <dsp:spPr>
        <a:xfrm>
          <a:off x="0" y="2703091"/>
          <a:ext cx="8358246" cy="1228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Другие</a:t>
          </a:r>
          <a:r>
            <a:rPr lang="ru-RU" sz="1800" kern="1200" dirty="0" smtClean="0">
              <a:latin typeface="Georgia" pitchFamily="18" charset="0"/>
            </a:rPr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вопросы</a:t>
          </a:r>
          <a:endParaRPr lang="ru-RU" sz="1800" b="1" kern="1200" dirty="0">
            <a:latin typeface="Georgia" pitchFamily="18" charset="0"/>
          </a:endParaRPr>
        </a:p>
      </dsp:txBody>
      <dsp:txXfrm>
        <a:off x="1794516" y="2703091"/>
        <a:ext cx="6563729" cy="1228677"/>
      </dsp:txXfrm>
    </dsp:sp>
    <dsp:sp modelId="{F57B078F-16EF-4A7A-A718-B3BB75588538}">
      <dsp:nvSpPr>
        <dsp:cNvPr id="0" name=""/>
        <dsp:cNvSpPr/>
      </dsp:nvSpPr>
      <dsp:spPr>
        <a:xfrm>
          <a:off x="156584" y="2829055"/>
          <a:ext cx="1671649" cy="9829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19D04-0B42-409D-9EFA-10C78C7D5438}">
      <dsp:nvSpPr>
        <dsp:cNvPr id="0" name=""/>
        <dsp:cNvSpPr/>
      </dsp:nvSpPr>
      <dsp:spPr>
        <a:xfrm>
          <a:off x="0" y="4000525"/>
          <a:ext cx="8358246" cy="1228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Сельское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хозяйство</a:t>
          </a:r>
          <a:endParaRPr lang="ru-RU" sz="1800" b="1" kern="1200" dirty="0">
            <a:latin typeface="Georgia" pitchFamily="18" charset="0"/>
          </a:endParaRPr>
        </a:p>
      </dsp:txBody>
      <dsp:txXfrm>
        <a:off x="1794516" y="4000525"/>
        <a:ext cx="6563729" cy="1228677"/>
      </dsp:txXfrm>
    </dsp:sp>
    <dsp:sp modelId="{D4393D57-3B6C-4258-AA4C-E243CBBC9B2E}">
      <dsp:nvSpPr>
        <dsp:cNvPr id="0" name=""/>
        <dsp:cNvSpPr/>
      </dsp:nvSpPr>
      <dsp:spPr>
        <a:xfrm>
          <a:off x="156584" y="4222945"/>
          <a:ext cx="1671649" cy="9829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BA2C04-6779-4A1F-8748-E3166F5C3B12}">
      <dsp:nvSpPr>
        <dsp:cNvPr id="0" name=""/>
        <dsp:cNvSpPr/>
      </dsp:nvSpPr>
      <dsp:spPr>
        <a:xfrm>
          <a:off x="0" y="0"/>
          <a:ext cx="8229600" cy="17173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3FA48-B3EC-44C4-A9BB-E62A4788C24F}">
      <dsp:nvSpPr>
        <dsp:cNvPr id="0" name=""/>
        <dsp:cNvSpPr/>
      </dsp:nvSpPr>
      <dsp:spPr>
        <a:xfrm>
          <a:off x="255226" y="222020"/>
          <a:ext cx="1790420" cy="12594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2A7DC-CE94-4F5A-9D5D-870F044C7EDB}">
      <dsp:nvSpPr>
        <dsp:cNvPr id="0" name=""/>
        <dsp:cNvSpPr/>
      </dsp:nvSpPr>
      <dsp:spPr>
        <a:xfrm rot="10800000">
          <a:off x="247635" y="1717390"/>
          <a:ext cx="1790420" cy="2099032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Дошкольное образование- 1 учреждение</a:t>
          </a:r>
          <a:endParaRPr lang="ru-RU" sz="1600" b="1" kern="1200" dirty="0">
            <a:latin typeface="Georgia" pitchFamily="18" charset="0"/>
          </a:endParaRPr>
        </a:p>
      </dsp:txBody>
      <dsp:txXfrm rot="10800000">
        <a:off x="247635" y="1717390"/>
        <a:ext cx="1790420" cy="2099032"/>
      </dsp:txXfrm>
    </dsp:sp>
    <dsp:sp modelId="{79A2519C-A02E-41DE-9D8A-597817358C81}">
      <dsp:nvSpPr>
        <dsp:cNvPr id="0" name=""/>
        <dsp:cNvSpPr/>
      </dsp:nvSpPr>
      <dsp:spPr>
        <a:xfrm>
          <a:off x="2212854" y="222020"/>
          <a:ext cx="1790420" cy="12594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8D9C4-DD2F-46AB-A91C-AE3673958C8B}">
      <dsp:nvSpPr>
        <dsp:cNvPr id="0" name=""/>
        <dsp:cNvSpPr/>
      </dsp:nvSpPr>
      <dsp:spPr>
        <a:xfrm rot="10800000">
          <a:off x="2217097" y="1717390"/>
          <a:ext cx="1790420" cy="2099032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Общее образование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-8  школ </a:t>
          </a:r>
        </a:p>
      </dsp:txBody>
      <dsp:txXfrm rot="10800000">
        <a:off x="2217097" y="1717390"/>
        <a:ext cx="1790420" cy="2099032"/>
      </dsp:txXfrm>
    </dsp:sp>
    <dsp:sp modelId="{F7B7AAB5-82C7-4C7A-BD8C-A1748E231238}">
      <dsp:nvSpPr>
        <dsp:cNvPr id="0" name=""/>
        <dsp:cNvSpPr/>
      </dsp:nvSpPr>
      <dsp:spPr>
        <a:xfrm>
          <a:off x="4227345" y="183753"/>
          <a:ext cx="1825942" cy="12594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E1495-F47F-46EB-BB7C-BFEB2205EFF1}">
      <dsp:nvSpPr>
        <dsp:cNvPr id="0" name=""/>
        <dsp:cNvSpPr/>
      </dsp:nvSpPr>
      <dsp:spPr>
        <a:xfrm rot="10800000">
          <a:off x="4185933" y="1717390"/>
          <a:ext cx="1790420" cy="2099032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Дополнительное образование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1 – ДЮСШ,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1 –ДДТ,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1- ДЮСШ</a:t>
          </a:r>
          <a:endParaRPr lang="ru-RU" sz="1600" b="1" kern="1200" dirty="0">
            <a:latin typeface="Georgia" pitchFamily="18" charset="0"/>
          </a:endParaRPr>
        </a:p>
      </dsp:txBody>
      <dsp:txXfrm rot="10800000">
        <a:off x="4185933" y="1717390"/>
        <a:ext cx="1790420" cy="2099032"/>
      </dsp:txXfrm>
    </dsp:sp>
    <dsp:sp modelId="{A49D9D99-6570-4A2E-808A-8873AC1C41C2}">
      <dsp:nvSpPr>
        <dsp:cNvPr id="0" name=""/>
        <dsp:cNvSpPr/>
      </dsp:nvSpPr>
      <dsp:spPr>
        <a:xfrm>
          <a:off x="6195554" y="222014"/>
          <a:ext cx="1790420" cy="12799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80FF4-C32D-4B29-8505-D3DAA0AC27A7}">
      <dsp:nvSpPr>
        <dsp:cNvPr id="0" name=""/>
        <dsp:cNvSpPr/>
      </dsp:nvSpPr>
      <dsp:spPr>
        <a:xfrm rot="10800000">
          <a:off x="6191544" y="1717390"/>
          <a:ext cx="1790420" cy="2099032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chemeClr val="accent6">
                <a:lumMod val="75000"/>
                <a:shade val="30000"/>
                <a:satMod val="115000"/>
              </a:schemeClr>
            </a:gs>
            <a:gs pos="50000">
              <a:schemeClr val="accent6">
                <a:lumMod val="75000"/>
                <a:shade val="67500"/>
                <a:satMod val="115000"/>
              </a:schemeClr>
            </a:gs>
            <a:gs pos="100000">
              <a:schemeClr val="accent6">
                <a:lumMod val="7500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Другие вопросы</a:t>
          </a:r>
          <a:endParaRPr lang="ru-RU" sz="1600" b="1" kern="1200" dirty="0">
            <a:latin typeface="Georgia" pitchFamily="18" charset="0"/>
          </a:endParaRPr>
        </a:p>
      </dsp:txBody>
      <dsp:txXfrm rot="10800000">
        <a:off x="6191544" y="1717390"/>
        <a:ext cx="1790420" cy="20990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E0CF17-6C33-4349-AA08-1D8C41AC0C24}">
      <dsp:nvSpPr>
        <dsp:cNvPr id="0" name=""/>
        <dsp:cNvSpPr/>
      </dsp:nvSpPr>
      <dsp:spPr>
        <a:xfrm>
          <a:off x="0" y="0"/>
          <a:ext cx="8229600" cy="14710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2DAF1-4CE4-4B29-BCAE-61161AEC79AD}">
      <dsp:nvSpPr>
        <dsp:cNvPr id="0" name=""/>
        <dsp:cNvSpPr/>
      </dsp:nvSpPr>
      <dsp:spPr>
        <a:xfrm>
          <a:off x="257155" y="204292"/>
          <a:ext cx="1797974" cy="1078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A0DF4-B094-4521-9032-58509732BC1F}">
      <dsp:nvSpPr>
        <dsp:cNvPr id="0" name=""/>
        <dsp:cNvSpPr/>
      </dsp:nvSpPr>
      <dsp:spPr>
        <a:xfrm rot="10800000">
          <a:off x="249154" y="1471031"/>
          <a:ext cx="1797974" cy="17979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itchFamily="18" charset="0"/>
            </a:rPr>
            <a:t>Клубная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itchFamily="18" charset="0"/>
            </a:rPr>
            <a:t> система</a:t>
          </a:r>
          <a:endParaRPr lang="ru-RU" sz="2400" kern="1200" dirty="0">
            <a:latin typeface="Georgia" pitchFamily="18" charset="0"/>
          </a:endParaRPr>
        </a:p>
      </dsp:txBody>
      <dsp:txXfrm rot="10800000">
        <a:off x="249154" y="1471031"/>
        <a:ext cx="1797974" cy="1797927"/>
      </dsp:txXfrm>
    </dsp:sp>
    <dsp:sp modelId="{E1564ED3-FC6E-4D2C-9D63-596A46B6B33D}">
      <dsp:nvSpPr>
        <dsp:cNvPr id="0" name=""/>
        <dsp:cNvSpPr/>
      </dsp:nvSpPr>
      <dsp:spPr>
        <a:xfrm>
          <a:off x="2257420" y="204292"/>
          <a:ext cx="1797974" cy="1078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49D0A-4B06-463A-8CCB-2043BEF4028E}">
      <dsp:nvSpPr>
        <dsp:cNvPr id="0" name=""/>
        <dsp:cNvSpPr/>
      </dsp:nvSpPr>
      <dsp:spPr>
        <a:xfrm rot="10800000">
          <a:off x="2314595" y="1457205"/>
          <a:ext cx="1797974" cy="17979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Georgia" pitchFamily="18" charset="0"/>
            </a:rPr>
            <a:t>Библиотечная система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Georgia" pitchFamily="18" charset="0"/>
          </a:endParaRPr>
        </a:p>
      </dsp:txBody>
      <dsp:txXfrm rot="10800000">
        <a:off x="2314595" y="1457205"/>
        <a:ext cx="1797974" cy="1797927"/>
      </dsp:txXfrm>
    </dsp:sp>
    <dsp:sp modelId="{5EE03452-D6C5-480C-AD12-4B38D0F35830}">
      <dsp:nvSpPr>
        <dsp:cNvPr id="0" name=""/>
        <dsp:cNvSpPr/>
      </dsp:nvSpPr>
      <dsp:spPr>
        <a:xfrm>
          <a:off x="4186233" y="204292"/>
          <a:ext cx="1797974" cy="1078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71E9E-4CCD-43D8-B521-10F5EC6A84BD}">
      <dsp:nvSpPr>
        <dsp:cNvPr id="0" name=""/>
        <dsp:cNvSpPr/>
      </dsp:nvSpPr>
      <dsp:spPr>
        <a:xfrm rot="10800000">
          <a:off x="4204698" y="1471031"/>
          <a:ext cx="1797974" cy="17979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itchFamily="18" charset="0"/>
            </a:rPr>
            <a:t>МУЗЕЙ</a:t>
          </a:r>
          <a:endParaRPr lang="ru-RU" sz="2400" kern="1200" dirty="0">
            <a:latin typeface="Georgia" pitchFamily="18" charset="0"/>
          </a:endParaRPr>
        </a:p>
      </dsp:txBody>
      <dsp:txXfrm rot="10800000">
        <a:off x="4204698" y="1471031"/>
        <a:ext cx="1797974" cy="1797927"/>
      </dsp:txXfrm>
    </dsp:sp>
    <dsp:sp modelId="{2DC7E028-D245-4E14-A411-3049BA5E09FE}">
      <dsp:nvSpPr>
        <dsp:cNvPr id="0" name=""/>
        <dsp:cNvSpPr/>
      </dsp:nvSpPr>
      <dsp:spPr>
        <a:xfrm>
          <a:off x="6182470" y="196137"/>
          <a:ext cx="1797974" cy="1078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4C6A0-127F-4B8D-835C-96F0DCFB2B22}">
      <dsp:nvSpPr>
        <dsp:cNvPr id="0" name=""/>
        <dsp:cNvSpPr/>
      </dsp:nvSpPr>
      <dsp:spPr>
        <a:xfrm rot="10800000">
          <a:off x="6182470" y="1471031"/>
          <a:ext cx="1797974" cy="17979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itchFamily="18" charset="0"/>
            </a:rPr>
            <a:t>Другие вопросы</a:t>
          </a:r>
          <a:endParaRPr lang="ru-RU" sz="2400" kern="1200" dirty="0">
            <a:latin typeface="Georgia" pitchFamily="18" charset="0"/>
          </a:endParaRPr>
        </a:p>
      </dsp:txBody>
      <dsp:txXfrm rot="10800000">
        <a:off x="6182470" y="1471031"/>
        <a:ext cx="1797974" cy="1797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0.88712</cdr:x>
      <cdr:y>0.10046</cdr:y>
    </cdr:from>
    <cdr:to>
      <cdr:x>1</cdr:x>
      <cdr:y>0.18418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185992" y="432048"/>
          <a:ext cx="914400" cy="36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7915</a:t>
          </a:r>
          <a:r>
            <a:rPr lang="ru-RU" sz="1800" dirty="0" smtClean="0">
              <a:solidFill>
                <a:schemeClr val="tx1"/>
              </a:solidFill>
            </a:rPr>
            <a:t>,</a:t>
          </a:r>
          <a:r>
            <a:rPr lang="ru-RU" sz="1800" b="1" dirty="0" smtClean="0">
              <a:solidFill>
                <a:schemeClr val="tx1"/>
              </a:solidFill>
            </a:rPr>
            <a:t>2</a:t>
          </a:r>
          <a:endParaRPr lang="ru-RU" sz="18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1.19718E-7</cdr:x>
      <cdr:y>0.01758</cdr:y>
    </cdr:from>
    <cdr:to>
      <cdr:x>0.31034</cdr:x>
      <cdr:y>0.22807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" y="74688"/>
          <a:ext cx="2592288" cy="89426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3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Увеличение поступлений по акцизам на нефтепродукты связано с увеличением </a:t>
          </a:r>
        </a:p>
        <a:p xmlns:a="http://schemas.openxmlformats.org/drawingml/2006/main">
          <a:r>
            <a:rPr lang="ru-RU" sz="13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rPr>
            <a:t>ставок акцизов.</a:t>
          </a:r>
          <a:endParaRPr lang="ru-RU" sz="1300" b="1" dirty="0">
            <a:solidFill>
              <a:schemeClr val="accent2">
                <a:lumMod val="50000"/>
              </a:schemeClr>
            </a:solidFill>
            <a:latin typeface="Georgia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0.7162</cdr:x>
      <cdr:y>0.65138</cdr:y>
    </cdr:from>
    <cdr:to>
      <cdr:x>0.9903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188617" y="3312368"/>
          <a:ext cx="2368483" cy="17728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accent4">
                  <a:lumMod val="50000"/>
                </a:schemeClr>
              </a:solidFill>
            </a:rPr>
            <a:t>Доля поступлений в налоговых и неналоговых доходах в 2017г – 19,5%</a:t>
          </a:r>
        </a:p>
        <a:p xmlns:a="http://schemas.openxmlformats.org/drawingml/2006/main">
          <a:pPr marL="342900" indent="-342900" algn="ctr">
            <a:buAutoNum type="arabicPlain" startAt="2018"/>
          </a:pPr>
          <a:r>
            <a:rPr lang="ru-RU" sz="1600" b="1" dirty="0" smtClean="0">
              <a:solidFill>
                <a:schemeClr val="accent4">
                  <a:lumMod val="50000"/>
                </a:schemeClr>
              </a:solidFill>
            </a:rPr>
            <a:t>г-  19,8%</a:t>
          </a:r>
        </a:p>
        <a:p xmlns:a="http://schemas.openxmlformats.org/drawingml/2006/main">
          <a:pPr marL="342900" indent="-342900" algn="ctr">
            <a:buAutoNum type="arabicPlain" startAt="2018"/>
          </a:pPr>
          <a:r>
            <a:rPr lang="ru-RU" sz="1600" b="1" dirty="0" smtClean="0">
              <a:solidFill>
                <a:schemeClr val="accent4">
                  <a:lumMod val="50000"/>
                </a:schemeClr>
              </a:solidFill>
            </a:rPr>
            <a:t>Г – 20,49%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D5C17-E7EE-43AB-BA70-5EC30E822459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D143-2314-44AD-A7CD-65DA689C1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FD143-2314-44AD-A7CD-65DA689C136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1CAE-B85A-42AF-B24E-E5C13999BC46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96C5-2D04-4FFD-91C1-3744E4D268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6C3CECFDA32C318780F23C91CBBB0A7BB613C97D2E73A8410A8C8D5C198C6681AB708827EpEd4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6215106" cy="6357982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>БЮДЖЕТ  ДЛЯ ГРАЖДАН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>муниципального образования Лебяжский муниципальный район 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>на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itchFamily="34" charset="0"/>
              </a:rPr>
              <a:t>2017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> год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Georgia" pitchFamily="18" charset="0"/>
              </a:rPr>
              <a:t>Р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ешение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Лебяжской районной  Думы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от 09.12.2016  № 37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«О бюджете муниципального образования 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Лебяжский муниципальный района  на 2017 год и на плановый период 2018-2019 годов»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5" name="Picture 2" descr="http://photos.wikimapia.org/p/00/01/88/04/2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636"/>
            <a:ext cx="2476500" cy="1628776"/>
          </a:xfrm>
          <a:prstGeom prst="rect">
            <a:avLst/>
          </a:prstGeom>
          <a:noFill/>
        </p:spPr>
      </p:pic>
      <p:pic>
        <p:nvPicPr>
          <p:cNvPr id="16388" name="Picture 4" descr="http://www.gtrk-vyatka.ru/uploads/posts/2013-03/1364372035_ish_gerifordy_v_lebiazhj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429000"/>
            <a:ext cx="2428892" cy="1643074"/>
          </a:xfrm>
          <a:prstGeom prst="rect">
            <a:avLst/>
          </a:prstGeom>
          <a:noFill/>
        </p:spPr>
      </p:pic>
      <p:pic>
        <p:nvPicPr>
          <p:cNvPr id="16390" name="Picture 6" descr="http://znamya.ucoz.ru/Foto-operator-1/25_P_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2428892" cy="1428760"/>
          </a:xfrm>
          <a:prstGeom prst="rect">
            <a:avLst/>
          </a:prstGeom>
          <a:noFill/>
        </p:spPr>
      </p:pic>
      <p:pic>
        <p:nvPicPr>
          <p:cNvPr id="16392" name="Picture 8" descr="http://perestroyka43.ru/sites/default/files/news/_max_4.jpg?1393568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2357454" cy="1643085"/>
          </a:xfrm>
          <a:prstGeom prst="rect">
            <a:avLst/>
          </a:prstGeom>
          <a:noFill/>
        </p:spPr>
      </p:pic>
      <p:pic>
        <p:nvPicPr>
          <p:cNvPr id="16396" name="Picture 12" descr="http://komanda-k.ru/sites/default/files/LebyazheP%20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5072074"/>
            <a:ext cx="3143272" cy="1571636"/>
          </a:xfrm>
          <a:prstGeom prst="rect">
            <a:avLst/>
          </a:prstGeom>
          <a:noFill/>
        </p:spPr>
      </p:pic>
      <p:pic>
        <p:nvPicPr>
          <p:cNvPr id="16400" name="Picture 16" descr="http://lebyazhe43.ru/wp-content/uploads/2013/06/gorod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5072074"/>
            <a:ext cx="2571768" cy="1571636"/>
          </a:xfrm>
          <a:prstGeom prst="rect">
            <a:avLst/>
          </a:prstGeom>
          <a:noFill/>
        </p:spPr>
      </p:pic>
      <p:pic>
        <p:nvPicPr>
          <p:cNvPr id="20482" name="Picture 2" descr="http://lebyaz-school.ucoz.ru/img/shkola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5072074"/>
            <a:ext cx="3071834" cy="1571636"/>
          </a:xfrm>
          <a:prstGeom prst="rect">
            <a:avLst/>
          </a:prstGeom>
          <a:noFill/>
        </p:spPr>
      </p:pic>
      <p:pic>
        <p:nvPicPr>
          <p:cNvPr id="10" name="Рисунок 10" descr="http://chepetsk-news.ru/wp-content/uploads/pub/2014/08/f62e13027_140x8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214313"/>
            <a:ext cx="242887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1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kerom.ru/images/doh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5357850" cy="55721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857232"/>
            <a:ext cx="3786214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ДОХОДЫ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500042"/>
            <a:ext cx="2143140" cy="5572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…</a:t>
            </a:r>
            <a:r>
              <a:rPr lang="ru-RU" i="1" dirty="0" smtClean="0">
                <a:solidFill>
                  <a:schemeClr val="tx1"/>
                </a:solidFill>
              </a:rPr>
              <a:t>Объем собственных доходов консолидированного бюджета на 2017 год согласован с Министерством Кировской области в сумме 40,2 млн. руб.,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с ростом к ожидаемой оценке текущего года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на 2,3 % 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(из бюджетного послания главы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Лебяжского</a:t>
            </a:r>
            <a:r>
              <a:rPr lang="ru-RU" sz="1600" b="1" i="1" dirty="0" smtClean="0">
                <a:solidFill>
                  <a:schemeClr val="tx1"/>
                </a:solidFill>
              </a:rPr>
              <a:t> района)</a:t>
            </a:r>
            <a:endParaRPr lang="ru-RU" sz="1600" b="1" i="1" dirty="0"/>
          </a:p>
        </p:txBody>
      </p:sp>
    </p:spTree>
  </p:cSld>
  <p:clrMapOvr>
    <a:masterClrMapping/>
  </p:clrMapOvr>
  <p:transition advTm="597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itrp.ru/wp-content/uploads/2016/04/Byudzhet-500x28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643446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Доходы бюджета Лебяжского муниципального района,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млн.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85720" y="1571612"/>
          <a:ext cx="8429684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Tm="663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Структура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налоговых доходов,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млн.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3528" y="1268760"/>
          <a:ext cx="8640960" cy="496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627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zmaylowo.mos.ru/presscenter/%D0%91%D1%8E%D0%B4%D0%B6%D0%B5%D1%82%20%D0%9C%D0%BE%D1%81%D0%BA%D0%B2%D1%8B%20%D1%81%20%D1%81%D0%B0%D0%B9%D1%82%D0%B0%20ugrapro.r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2839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Налог на доходы физических лиц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43608" y="836712"/>
          <a:ext cx="8100392" cy="430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42635" y="5157192"/>
            <a:ext cx="4953305" cy="1574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НДФЛ – начисляется в процентах от совокупного дохода физических  лиц за вычетом документально подтвержденных расходов, в  соответствии с действующим законодательством </a:t>
            </a:r>
            <a:endParaRPr lang="ru-RU" dirty="0">
              <a:ln>
                <a:solidFill>
                  <a:srgbClr val="002060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653136"/>
            <a:ext cx="2592288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Доля поступлений в налоговых и неналоговых доходах в 2017г –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29,7%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 algn="ctr">
              <a:buAutoNum type="arabicPlain" startAt="2018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 –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29,0%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 algn="ctr">
              <a:buAutoNum type="arabicPlain" startAt="2018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28,3%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 advTm="645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vto00.sistem.su/subdomains/alex3000/attachments/depositphotos_9619356-3D-worker-at-a-gas-station-with-a-pe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5357826"/>
            <a:ext cx="2214578" cy="12858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00811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Доходы от уплаты акцизов на нефтепродукты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1196752"/>
          <a:ext cx="835292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5445224"/>
            <a:ext cx="6143668" cy="1255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Акциз-вид налога, который включается в цену товара. Плательщиками акциза являются потребители, приобретающие товары, которые облагаются акцизным сбором.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26" name="AutoShape 2" descr="http://smolensk-i.ru/wp-content/uploads/2016/03/fastmb.ru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622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Налоги на совокупный доход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1772816"/>
          <a:ext cx="864096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0" name="Picture 2" descr="http://www.nsktv.ru/upload/iblock/772/7727a70086e46fe9942f8226b90b80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72816"/>
            <a:ext cx="1857388" cy="1152128"/>
          </a:xfrm>
          <a:prstGeom prst="rect">
            <a:avLst/>
          </a:prstGeom>
          <a:noFill/>
        </p:spPr>
      </p:pic>
      <p:pic>
        <p:nvPicPr>
          <p:cNvPr id="17412" name="Picture 4" descr="http://ludmilka0912.ucoz.ru/_ph/58/74006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708920"/>
            <a:ext cx="1785379" cy="1167364"/>
          </a:xfrm>
          <a:prstGeom prst="rect">
            <a:avLst/>
          </a:prstGeom>
          <a:noFill/>
        </p:spPr>
      </p:pic>
      <p:pic>
        <p:nvPicPr>
          <p:cNvPr id="7" name="Picture 2" descr="http://photoudom.ru/photo/ba/badf22bb3cfa1ad04c29ef5afc2e5b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645024"/>
            <a:ext cx="1857388" cy="12144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692696"/>
            <a:ext cx="8208912" cy="7920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районный бюджет от субъектов малого и среднего бизнеса поступают платежи по налогу , взимаемому в связи с применением упрощенной системе налогообложения, единому вмененному доходу, сельскохозяйственному налогу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36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abitant.com/uploads/post_image/459088/content_Ten-Buildings-that-Changed-America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104414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Налог на имущество организаций,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87624" y="4149080"/>
          <a:ext cx="764386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908720"/>
            <a:ext cx="8208912" cy="1368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Объектами налогообложения для российских организаций признается имущество движимое и недвижимое имущество ( в т.ч. Имущество, переданное во временное владение в пользование, распоряжение , доверительное управление, внесенное в совместную деятельность или полученное по концессионному соглашению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8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gov.cap.ru/UserFiles/news/201410/16/arend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085184"/>
            <a:ext cx="2928926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Объем и структура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неналоговых доходов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36712"/>
          <a:ext cx="65162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 descr="http://spokoino.ru/i/upload/images/ot_shtrafa_ne_uides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357298"/>
            <a:ext cx="2357454" cy="928694"/>
          </a:xfrm>
          <a:prstGeom prst="rect">
            <a:avLst/>
          </a:prstGeom>
          <a:noFill/>
        </p:spPr>
      </p:pic>
      <p:pic>
        <p:nvPicPr>
          <p:cNvPr id="5126" name="Picture 6" descr="http://if.sfs.gov.ua/data/material/000/109/160800/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933056"/>
            <a:ext cx="2428892" cy="857256"/>
          </a:xfrm>
          <a:prstGeom prst="rect">
            <a:avLst/>
          </a:prstGeom>
          <a:noFill/>
        </p:spPr>
      </p:pic>
      <p:pic>
        <p:nvPicPr>
          <p:cNvPr id="5130" name="Picture 10" descr="http://rbsel.ru/images/zayavka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492896"/>
            <a:ext cx="2357454" cy="1001272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7545" y="5651774"/>
          <a:ext cx="568863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727"/>
                <a:gridCol w="1091544"/>
                <a:gridCol w="1044971"/>
                <a:gridCol w="1276663"/>
                <a:gridCol w="1137727"/>
              </a:tblGrid>
              <a:tr h="588228">
                <a:tc gridSpan="5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Доля в общем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объеме  поступления налоговых и неналоговых доходов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613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36,2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32,4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34,9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35,5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617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>
            <a:normAutofit/>
          </a:bodyPr>
          <a:lstStyle/>
          <a:p>
            <a:pPr algn="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Объем и структура безвозмездных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поступлений,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19672" y="836712"/>
          <a:ext cx="7524328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 descr="http://o-nedvizhke.ru/wp-content/uploads/2016/08/1210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979712" cy="1363986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4" y="1628799"/>
          <a:ext cx="1008112" cy="4392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</a:tblGrid>
              <a:tr h="8784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81,4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7849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82,3 </a:t>
                      </a:r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7849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83,2 </a:t>
                      </a:r>
                      <a:r>
                        <a:rPr lang="ru-RU" sz="2000" b="1" dirty="0" smtClean="0"/>
                        <a:t>%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7849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87,2 %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7849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83,0 %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600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План мероприятий    на 2016-2018 годы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по повышению поступлений налоговых и неналоговых доходов, а также по сокращению недоимки бюджетов бюджетной системы Российской Федерации 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(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ПАР от 15.04.2016 № 166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928801"/>
          <a:ext cx="9144000" cy="49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924"/>
                <a:gridCol w="8145076"/>
              </a:tblGrid>
              <a:tr h="51255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Georgia" pitchFamily="18" charset="0"/>
                        </a:rPr>
                        <a:t>№ </a:t>
                      </a:r>
                      <a:r>
                        <a:rPr lang="ru-RU" dirty="0" err="1" smtClean="0">
                          <a:latin typeface="Georgia" pitchFamily="18" charset="0"/>
                        </a:rPr>
                        <a:t>п\п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Содержание мероприятия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4100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1.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Увеличение налоговых и неналоговых доходов бюджетов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00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2.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Проведение работы по увеличению налоговой базы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7592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3.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Проведение мероприятий по повышению роли имущественных налогов в формировании местных бюджетов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6560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4.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Привлечение к регистрации не состоящих на учете организаций и физических лиц.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Проведение мероприятий по повышению роли имущественных налогов в формировании местных бюджетов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004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5.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Проведение работы по привлечению неналоговых доходов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497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6.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Осуществление контроля за эффективным использованием муниципального имущества, земельных участков, находящихся в муниципальной собственности, и земельных участков, государственная собственность на которые не разграничена (в целях увеличения доходов)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85728"/>
            <a:ext cx="8115328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advTm="672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mw2.google.com/mw-panoramio/photos/medium/26911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2071702" cy="5857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...</a:t>
            </a:r>
            <a:r>
              <a:rPr lang="ru-RU" i="1" dirty="0" smtClean="0">
                <a:solidFill>
                  <a:schemeClr val="tx1"/>
                </a:solidFill>
                <a:latin typeface="Georgia" pitchFamily="18" charset="0"/>
              </a:rPr>
              <a:t>основные цели бюджетной политики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Georgia" pitchFamily="18" charset="0"/>
              </a:rPr>
              <a:t>– это обеспечение устойчивого экономического роста,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Georgia" pitchFamily="18" charset="0"/>
              </a:rPr>
              <a:t>улучшение качества жизни жителей района, развитие местного самоуправления. </a:t>
            </a:r>
            <a:r>
              <a:rPr lang="ru-RU" sz="1600" b="1" i="1" dirty="0" smtClean="0">
                <a:solidFill>
                  <a:schemeClr val="tx1"/>
                </a:solidFill>
                <a:latin typeface="Georgia" pitchFamily="18" charset="0"/>
              </a:rPr>
              <a:t>(из бюджетного послания главы Лебяжского района)</a:t>
            </a:r>
            <a:endParaRPr lang="ru-RU" sz="1600" b="1" i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630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683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todomiks.ru/photo/37/37bd647d77dad0f6c573f2a8f789c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72264" y="500042"/>
            <a:ext cx="2071702" cy="5929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Основным направлением бюджетной политики на предстоящий период должно явиться повышение эффективности расходования бюджетных ресурсов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(из бюджетного послания главы </a:t>
            </a:r>
            <a:r>
              <a:rPr lang="ru-RU" b="1" dirty="0" err="1" smtClean="0">
                <a:solidFill>
                  <a:schemeClr val="tx1"/>
                </a:solidFill>
              </a:rPr>
              <a:t>Лебяжского</a:t>
            </a:r>
            <a:r>
              <a:rPr lang="ru-RU" b="1" dirty="0" smtClean="0">
                <a:solidFill>
                  <a:schemeClr val="tx1"/>
                </a:solidFill>
              </a:rPr>
              <a:t> района)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17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бюджета </a:t>
            </a:r>
            <a:r>
              <a:rPr lang="ru-RU" sz="2800" b="1" dirty="0" err="1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Лебяжского</a:t>
            </a:r>
            <a:r>
              <a:rPr lang="ru-RU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 муниципального района, </a:t>
            </a: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млн. руб.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1052736"/>
          <a:ext cx="835824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603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на </a:t>
            </a:r>
            <a:r>
              <a:rPr lang="ru-RU" sz="22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общегосударственные</a:t>
            </a:r>
            <a:r>
              <a:rPr lang="ru-RU" sz="22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 вопросы</a:t>
            </a:r>
            <a:r>
              <a:rPr lang="ru-RU" sz="20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,  млн. руб.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836713"/>
          <a:ext cx="8640958" cy="3235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601"/>
                <a:gridCol w="1122719"/>
                <a:gridCol w="1047871"/>
                <a:gridCol w="1047871"/>
                <a:gridCol w="1122719"/>
                <a:gridCol w="898177"/>
              </a:tblGrid>
              <a:tr h="38896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0755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</a:t>
                      </a:r>
                      <a:r>
                        <a:rPr lang="ru-RU" sz="18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сфере установленных функций*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21,4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20,7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20,7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20,4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20,2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0686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проведение выборов и референдумов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0,0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88963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Резервный фонд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0686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вопросы**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6,0</a:t>
                      </a:r>
                      <a:endParaRPr lang="ru-RU" dirty="0"/>
                    </a:p>
                  </a:txBody>
                  <a:tcPr/>
                </a:tc>
              </a:tr>
              <a:tr h="388963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25,0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25,6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24,4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25,3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26,5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293096"/>
            <a:ext cx="9144000" cy="2564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расходы на обеспечение деятельности главы муниципального образования, контрольно-счетной комиссии и местной администраций. В рамках межбюджетных трансфертов запланированы расходы на выполнение государственных полномочий по опеке и попечительству,   по созданию комиссий по делам несовершеннолетних, по поддержке сельскохозяйственного производства (на выполнение управленческих функций),  переданных органам местного самоуправления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** запланированы расходы на «Службу хозяйственного и технического обеспечения администрации Лебяжского района»  ;  на финансовое обеспечение переданных государственных полномочий в области Архивных фондов, обеспечению деятельности административных комиссий по рассмотрению дел об административных правонарушениях; на предоставление субвенции по созданию и деятельности в поселениях административной комиссии.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  <p:transition advTm="624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на национальную оборону, национальную безопасность и правоохранительную деятельно</a:t>
            </a:r>
            <a:r>
              <a:rPr lang="ru-RU" sz="20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cs typeface="Arial" charset="0"/>
              </a:rPr>
              <a:t>сть, тыс.руб.</a:t>
            </a:r>
            <a:endParaRPr lang="ru-RU" sz="20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14282" y="1571612"/>
          <a:ext cx="6643734" cy="49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58016" y="4143380"/>
          <a:ext cx="1928826" cy="1928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413"/>
                <a:gridCol w="964413"/>
              </a:tblGrid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453,6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483,1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496,4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496,4</a:t>
                      </a:r>
                      <a:endParaRPr lang="ru-RU" dirty="0"/>
                    </a:p>
                  </a:txBody>
                  <a:tcPr/>
                </a:tc>
              </a:tr>
              <a:tr h="385765"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496,4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572263" y="1357298"/>
          <a:ext cx="24288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9"/>
                <a:gridCol w="857256"/>
                <a:gridCol w="785819"/>
              </a:tblGrid>
              <a:tr h="1854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еддс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п.о.</a:t>
                      </a:r>
                      <a:endParaRPr lang="ru-RU" dirty="0"/>
                    </a:p>
                  </a:txBody>
                  <a:tcPr/>
                </a:tc>
              </a:tr>
              <a:tr h="320099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959,6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7,0</a:t>
                      </a:r>
                      <a:endParaRPr lang="ru-RU" dirty="0"/>
                    </a:p>
                  </a:txBody>
                  <a:tcPr/>
                </a:tc>
              </a:tr>
              <a:tr h="320099"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932,4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12,0</a:t>
                      </a:r>
                      <a:endParaRPr lang="ru-RU" dirty="0"/>
                    </a:p>
                  </a:txBody>
                  <a:tcPr/>
                </a:tc>
              </a:tr>
              <a:tr h="320099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/>
                </a:tc>
              </a:tr>
              <a:tr h="320099"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20099"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908720"/>
            <a:ext cx="5616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будут осуществляться  по 2 муниципальным  программам</a:t>
            </a:r>
            <a:endParaRPr lang="ru-RU" dirty="0"/>
          </a:p>
        </p:txBody>
      </p:sp>
    </p:spTree>
  </p:cSld>
  <p:clrMapOvr>
    <a:masterClrMapping/>
  </p:clrMapOvr>
  <p:transition advTm="628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НАЦИОНАЛЬНАЯ ЭКОНОМИКА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14422"/>
          <a:ext cx="835824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57619" y="1285860"/>
          <a:ext cx="4857784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3"/>
                <a:gridCol w="1071570"/>
                <a:gridCol w="1000132"/>
                <a:gridCol w="857256"/>
                <a:gridCol w="928693"/>
              </a:tblGrid>
              <a:tr h="535785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535785">
                <a:tc>
                  <a:txBody>
                    <a:bodyPr/>
                    <a:lstStyle/>
                    <a:p>
                      <a:r>
                        <a:rPr lang="ru-RU" dirty="0" smtClean="0"/>
                        <a:t>17,8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29056" y="2712214"/>
          <a:ext cx="4714910" cy="1002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82"/>
                <a:gridCol w="942982"/>
                <a:gridCol w="942982"/>
                <a:gridCol w="942982"/>
                <a:gridCol w="942982"/>
              </a:tblGrid>
              <a:tr h="582656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419882">
                <a:tc>
                  <a:txBody>
                    <a:bodyPr/>
                    <a:lstStyle/>
                    <a:p>
                      <a:r>
                        <a:rPr lang="ru-RU" dirty="0" smtClean="0"/>
                        <a:t>0,8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29057" y="4059793"/>
          <a:ext cx="4786345" cy="809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269"/>
                <a:gridCol w="957269"/>
                <a:gridCol w="957269"/>
                <a:gridCol w="957269"/>
                <a:gridCol w="957269"/>
              </a:tblGrid>
              <a:tr h="443701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353611">
                <a:tc>
                  <a:txBody>
                    <a:bodyPr/>
                    <a:lstStyle/>
                    <a:p>
                      <a:r>
                        <a:rPr lang="ru-RU" dirty="0" smtClean="0"/>
                        <a:t>0,9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000495" y="5429263"/>
          <a:ext cx="4643470" cy="857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928694"/>
                <a:gridCol w="928694"/>
                <a:gridCol w="928694"/>
                <a:gridCol w="928694"/>
              </a:tblGrid>
              <a:tr h="444303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412954">
                <a:tc>
                  <a:txBody>
                    <a:bodyPr/>
                    <a:lstStyle/>
                    <a:p>
                      <a:r>
                        <a:rPr lang="ru-RU" dirty="0" smtClean="0"/>
                        <a:t>2,6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641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304800" y="214313"/>
            <a:ext cx="8686800" cy="8382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Дорожный фонд</a:t>
            </a:r>
            <a:r>
              <a:rPr lang="ru-RU" sz="2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млн.руб.</a:t>
            </a:r>
          </a:p>
        </p:txBody>
      </p:sp>
      <p:graphicFrame>
        <p:nvGraphicFramePr>
          <p:cNvPr id="99" name="Содержимое 98"/>
          <p:cNvGraphicFramePr>
            <a:graphicFrameLocks noGrp="1"/>
          </p:cNvGraphicFramePr>
          <p:nvPr>
            <p:ph idx="1"/>
          </p:nvPr>
        </p:nvGraphicFramePr>
        <p:xfrm>
          <a:off x="250825" y="1341438"/>
          <a:ext cx="8712968" cy="518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936104"/>
                <a:gridCol w="1008112"/>
                <a:gridCol w="936104"/>
                <a:gridCol w="864096"/>
              </a:tblGrid>
              <a:tr h="7250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2016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2017    год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0734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ДОХОДЫ</a:t>
                      </a:r>
                      <a:r>
                        <a:rPr lang="ru-RU" sz="20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всего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66,5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19,3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19,2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19,5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2692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Доходы от акцизов на бензин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3,2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2,7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2,6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2,9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4743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Межбюджетные трансферты из бюджетов бюджетной системы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/>
                    </a:p>
                    <a:p>
                      <a:pPr algn="ctr"/>
                      <a:r>
                        <a:rPr lang="ru-RU" sz="2000" b="1" dirty="0" smtClean="0"/>
                        <a:t>63,3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16,6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16,6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16,6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823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РАСХОДЫ, всего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67,4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19,3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19,2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FF"/>
                          </a:solidFill>
                        </a:rPr>
                        <a:t>19,5</a:t>
                      </a:r>
                      <a:endParaRPr lang="ru-RU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748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Ремонт   автомобильных дорог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1,7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1,9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1,8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72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Содержание   автомобильных дорог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15,6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17,4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17,4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17,4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50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Субсидия бюджетам</a:t>
                      </a:r>
                      <a:r>
                        <a:rPr lang="ru-RU" sz="2000" baseline="0" dirty="0" smtClean="0"/>
                        <a:t> поселений на ремонта дорог местного значения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kumimoji="0"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50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Строительство и реконструкция автодороги общего пользования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48,5</a:t>
                      </a:r>
                      <a:endParaRPr kumimoji="0"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F6F11-6C46-42F6-961F-006B6B44491F}" type="slidenum">
              <a:rPr lang="en-GB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41026" name="Picture 53" descr="E:\картинки\23_Do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33845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6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715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Сельское хозяйство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, тыс.руб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  <a:t>.</a:t>
            </a:r>
            <a:b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Georgia" pitchFamily="18" charset="0"/>
              </a:rPr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313" y="836613"/>
          <a:ext cx="8715435" cy="5799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727"/>
                <a:gridCol w="1008112"/>
                <a:gridCol w="1008112"/>
                <a:gridCol w="1007406"/>
                <a:gridCol w="974078"/>
              </a:tblGrid>
              <a:tr h="6333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2016 год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2017 год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2018 год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2019 год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143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на возмещение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части процентной ставки по инвестиционным кредитам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(займам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 на развитие растениеводства 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3 405,3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2004,1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2004,1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2004,1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433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 на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возмещение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части процентной ставки по инвестиционным кредитам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(займам)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на развитие животноводства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159,7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37,5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37,5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37,5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5561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 на возмещение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части процентной ставки </a:t>
                      </a:r>
                      <a:r>
                        <a:rPr lang="ru-RU" sz="1600" dirty="0" smtClean="0"/>
                        <a:t>по долгосрочным, среднесрочным и краткосрочным кредитам,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взятым малыми формами хозяйствования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195,8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53,0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43,4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43,4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556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на возмещение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части процентной ставки по инвестиционным кредитам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на строительство и реконструкцию объектов молочного скотоводства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919,2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178,8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178,8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178,8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5561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- на возмещение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части процентной ставки по инвестиционным кредитам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на строительство и реконструкцию объектов мясного  скотоводства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299,3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176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ВСЕГО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4 979,3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2273,4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2263,8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2263,8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50" y="6492875"/>
            <a:ext cx="2133600" cy="365125"/>
          </a:xfrm>
        </p:spPr>
        <p:txBody>
          <a:bodyPr/>
          <a:lstStyle/>
          <a:p>
            <a:pPr>
              <a:defRPr/>
            </a:pPr>
            <a:fld id="{571A3C8D-06ED-4F2F-8CCB-BA127BC32B2E}" type="slidenum">
              <a:rPr lang="ru-RU" smtClean="0"/>
              <a:pPr>
                <a:defRPr/>
              </a:pPr>
              <a:t>27</a:t>
            </a:fld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9990" name="Picture 4" descr="E:\картинки\23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2952750" cy="115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1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на образование, </a:t>
            </a: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млн. руб.</a:t>
            </a: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381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5157191"/>
          <a:ext cx="8208914" cy="1440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368152"/>
                <a:gridCol w="2016224"/>
                <a:gridCol w="2016224"/>
                <a:gridCol w="1944218"/>
              </a:tblGrid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2017г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7,1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53,6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5,2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3,9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2018г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6,8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51,3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2019г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6,8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51,1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5,0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609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на культуру, </a:t>
            </a:r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млн.руб.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26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5157191"/>
          <a:ext cx="8208914" cy="1440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368152"/>
                <a:gridCol w="2016224"/>
                <a:gridCol w="2016224"/>
                <a:gridCol w="1944218"/>
              </a:tblGrid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2017г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10,1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4,5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2018г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6,8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0,4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3,8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80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2019г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6,6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3,6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3,7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602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xn--h1aadcj4a9b.xn--p1ai/wp-content/uploads/byudzhetnyj-kode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85926"/>
            <a:ext cx="4443443" cy="47386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Основы бюджетного процесса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1500174"/>
          <a:ext cx="5214974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974"/>
              </a:tblGrid>
              <a:tr h="4786346">
                <a:tc>
                  <a:txBody>
                    <a:bodyPr/>
                    <a:lstStyle/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 соответствии с </a:t>
                      </a:r>
                      <a:r>
                        <a:rPr lang="ru-RU" sz="2000" b="1" u="none" strike="noStrike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  <a:hlinkClick r:id="rId3"/>
                        </a:rPr>
                        <a:t>БК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РФ бюджетный процесс -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процесса: 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-по составлению и рассмотрению проектов бюджетов, 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-утверждению и исполнению бюджетов, контролю за их исполнением, 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-осуществлению бюджетного учета, 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-составлению, внешней проверке, рассмотрению и утверждению бюджетной отчетности.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http://xn--h1aadcj4a9b.xn--p1ai/wp-content/uploads/byudzhetnyj-kode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85926"/>
            <a:ext cx="3595711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631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Расходы на предоставление межбюджетных трансфертов, </a:t>
            </a:r>
            <a:r>
              <a:rPr lang="ru-RU" sz="18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  <a:cs typeface="Arial" charset="0"/>
              </a:rPr>
              <a:t>млн.руб.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772816"/>
          <a:ext cx="811073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64088" y="1052736"/>
            <a:ext cx="316835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Межбюджетные трансферты предоставляются из районного бюджета  трем сельским поселениям и одному городскому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advTm="614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313"/>
            <a:ext cx="8686800" cy="714375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Р</a:t>
            </a:r>
            <a:r>
              <a:rPr lang="en-GB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асходы  на  </a:t>
            </a:r>
            <a:r>
              <a:rPr lang="en-GB" sz="3200" b="1" dirty="0" err="1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социальную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</a:br>
            <a:r>
              <a:rPr lang="en-GB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 политику</a:t>
            </a:r>
            <a:r>
              <a:rPr lang="en-GB" sz="3200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тыс.руб.</a:t>
            </a:r>
            <a:endParaRPr lang="ru-RU" sz="2400" dirty="0">
              <a:solidFill>
                <a:srgbClr val="C00000"/>
              </a:solidFill>
              <a:latin typeface="Georgia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313" y="1123950"/>
          <a:ext cx="8777321" cy="554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7567"/>
                <a:gridCol w="1152128"/>
                <a:gridCol w="1142470"/>
                <a:gridCol w="1017770"/>
                <a:gridCol w="1080120"/>
                <a:gridCol w="1107266"/>
              </a:tblGrid>
              <a:tr h="96449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ru-RU" sz="18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2016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2017 к 2016, %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46895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ВСЕГО</a:t>
                      </a:r>
                      <a:endParaRPr lang="ru-RU" sz="1800" b="1" dirty="0">
                        <a:solidFill>
                          <a:srgbClr val="3810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12 486,5</a:t>
                      </a:r>
                      <a:endParaRPr lang="ru-RU" sz="1800" b="1" dirty="0">
                        <a:solidFill>
                          <a:srgbClr val="3810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13 916,2</a:t>
                      </a:r>
                      <a:endParaRPr lang="ru-RU" sz="1800" b="1" dirty="0">
                        <a:solidFill>
                          <a:srgbClr val="3810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111,5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16 278,1</a:t>
                      </a:r>
                      <a:endParaRPr lang="ru-RU" sz="1800" b="1" dirty="0">
                        <a:solidFill>
                          <a:srgbClr val="3810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810E0"/>
                          </a:solidFill>
                        </a:rPr>
                        <a:t>12 039,3</a:t>
                      </a:r>
                      <a:endParaRPr lang="ru-RU" sz="1800" b="1" dirty="0">
                        <a:solidFill>
                          <a:srgbClr val="3810E0"/>
                        </a:solidFill>
                      </a:endParaRPr>
                    </a:p>
                  </a:txBody>
                  <a:tcPr/>
                </a:tc>
              </a:tr>
              <a:tr h="53468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Пенсионное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</a:rPr>
                        <a:t> обеспечение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362,2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645,6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178,2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645,6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645,6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0913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Охрана семьи и детства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8 329,9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9 366,0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112,2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11 874,5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7 484,7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 в том числе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6449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- с</a:t>
                      </a:r>
                      <a:r>
                        <a:rPr lang="ru-RU" sz="1800" baseline="0" dirty="0" smtClean="0"/>
                        <a:t>убвенция </a:t>
                      </a:r>
                      <a:r>
                        <a:rPr lang="ru-RU" sz="1800" dirty="0" smtClean="0"/>
                        <a:t>на компенсацию части родительской</a:t>
                      </a:r>
                      <a:r>
                        <a:rPr lang="ru-RU" sz="1800" baseline="0" dirty="0" smtClean="0"/>
                        <a:t> платы </a:t>
                      </a:r>
                      <a:r>
                        <a:rPr lang="ru-RU" sz="1800" b="1" baseline="0" dirty="0" smtClean="0"/>
                        <a:t>за детский сад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808,2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899,3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92,1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899,3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899,3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514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-</a:t>
                      </a:r>
                      <a:r>
                        <a:rPr lang="ru-RU" sz="1800" baseline="0" dirty="0" smtClean="0"/>
                        <a:t> субвенция </a:t>
                      </a:r>
                      <a:r>
                        <a:rPr lang="ru-RU" sz="1800" dirty="0" smtClean="0"/>
                        <a:t>по социальному обеспечению </a:t>
                      </a:r>
                      <a:r>
                        <a:rPr lang="ru-RU" sz="1800" b="1" dirty="0" smtClean="0"/>
                        <a:t>детей -сирот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6 267,0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4 704,0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79,3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4 704,0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4 704,0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64499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- субвенция по обеспечению детей-сирот </a:t>
                      </a:r>
                      <a:r>
                        <a:rPr lang="ru-RU" sz="1800" b="1" dirty="0" smtClean="0"/>
                        <a:t>жилыми помещениями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1 254,7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3 762,7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195,1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6 271,2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1881,4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2DA39-59A6-45D4-9D83-68D5F7BD5BDE}" type="slidenum">
              <a:rPr lang="en-GB"/>
              <a:pPr>
                <a:defRPr/>
              </a:pPr>
              <a:t>31</a:t>
            </a:fld>
            <a:endParaRPr lang="en-GB" dirty="0"/>
          </a:p>
        </p:txBody>
      </p:sp>
      <p:pic>
        <p:nvPicPr>
          <p:cNvPr id="47173" name="Picture 62" descr="E:\картинки\19d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28082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13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286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Р</a:t>
            </a:r>
            <a:r>
              <a:rPr lang="en-GB" sz="3200" b="1" dirty="0" err="1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асходы</a:t>
            </a:r>
            <a:r>
              <a:rPr lang="en-GB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  на  </a:t>
            </a:r>
            <a:r>
              <a:rPr lang="en-GB" sz="3200" b="1" dirty="0" err="1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социальную</a:t>
            </a:r>
            <a:r>
              <a:rPr lang="en-GB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политику</a:t>
            </a:r>
            <a:r>
              <a:rPr lang="en-GB" sz="2800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тыс.руб.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313" y="908050"/>
          <a:ext cx="8777318" cy="5533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599"/>
                <a:gridCol w="1008112"/>
                <a:gridCol w="1008112"/>
                <a:gridCol w="1224136"/>
                <a:gridCol w="1008112"/>
                <a:gridCol w="963247"/>
              </a:tblGrid>
              <a:tr h="814933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2016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2017к 2016, 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1493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Социальное обеспечение населения,  всего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3 794,4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3 904,6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102,9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3 758,0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3 909,0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52247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Субвенция </a:t>
                      </a:r>
                      <a:r>
                        <a:rPr lang="ru-RU" sz="1800" b="1" dirty="0" smtClean="0"/>
                        <a:t>на оплату жилого помещения и коммунальных услуг</a:t>
                      </a:r>
                      <a:r>
                        <a:rPr lang="ru-RU" sz="1800" dirty="0" smtClean="0"/>
                        <a:t> в виде ежемесячной денежной выплаты специалистам села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296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332,0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112,2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332,0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332,0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5181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Субвенция по возмещению педработникам 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расходов  на </a:t>
                      </a:r>
                      <a:r>
                        <a:rPr lang="ru-RU" sz="1800" b="1" baseline="0" dirty="0" smtClean="0"/>
                        <a:t>отопление и электроснабжение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3 322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3 263,0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98,2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3 426,0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3 577,0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2952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-Обеспечение </a:t>
                      </a:r>
                      <a:r>
                        <a:rPr lang="ru-RU" sz="1800" b="1" dirty="0" smtClean="0"/>
                        <a:t>жильем молодых семей </a:t>
                      </a:r>
                      <a:r>
                        <a:rPr lang="ru-RU" sz="1800" dirty="0" smtClean="0"/>
                        <a:t>(включая средства местного бюджета)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176,4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309,6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175,5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83073-8979-4C94-9731-909098B52276}" type="slidenum">
              <a:rPr lang="en-GB"/>
              <a:pPr>
                <a:defRPr/>
              </a:pPr>
              <a:t>32</a:t>
            </a:fld>
            <a:endParaRPr lang="en-GB" dirty="0"/>
          </a:p>
        </p:txBody>
      </p:sp>
    </p:spTree>
  </p:cSld>
  <p:clrMapOvr>
    <a:masterClrMapping/>
  </p:clrMapOvr>
  <p:transition advTm="630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Распределение расходов районного бюджета по муниципальным программам, тыс.руб.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388" y="836711"/>
          <a:ext cx="8784979" cy="570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428"/>
                <a:gridCol w="144016"/>
                <a:gridCol w="1080120"/>
                <a:gridCol w="216024"/>
                <a:gridCol w="1080120"/>
                <a:gridCol w="1296144"/>
                <a:gridCol w="1152128"/>
                <a:gridCol w="1079999"/>
              </a:tblGrid>
              <a:tr h="38086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43932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Муниципальные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 программы  </a:t>
                      </a:r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социальной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направленности</a:t>
                      </a:r>
                      <a:endParaRPr lang="ru-RU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543358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82 952,29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80 061,6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77 085,9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74 712,2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74 659,4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0120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156,4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213,1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29988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туризма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16 190,0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21 452,8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21017,9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17083,8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17045,9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97790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реализации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молодежной политики и организация отдыха и оздоровления детей и молодежи в Лебяжском районе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629,7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465,0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544,5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234,9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234,9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4398C-AFD3-45D7-8A29-722A1EE3299C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</p:spTree>
  </p:cSld>
  <p:clrMapOvr>
    <a:masterClrMapping/>
  </p:clrMapOvr>
  <p:transition advTm="530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Распределение расходов районного бюджета по муниципальным программам, тыс.руб.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388" y="952040"/>
          <a:ext cx="8784979" cy="5645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428"/>
                <a:gridCol w="576064"/>
                <a:gridCol w="648072"/>
                <a:gridCol w="504056"/>
                <a:gridCol w="792088"/>
                <a:gridCol w="288032"/>
                <a:gridCol w="1008112"/>
                <a:gridCol w="144016"/>
                <a:gridCol w="1008112"/>
                <a:gridCol w="144016"/>
                <a:gridCol w="935983"/>
              </a:tblGrid>
              <a:tr h="384004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736008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Муниципальные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программы 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 обеспечению безопасных условий жизнедеятельности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6014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жизнедеятельности населения  Лебяжского района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966,7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1244,5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1118,3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1113,3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1113,3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8571">
                <a:tc gridSpan="11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 программы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характера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6208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 имуществом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799,6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706494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муниципального управления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24257,2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22660,2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27385,3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28600,9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24130,1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248013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муниципальными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финансами и регулирование межбюджетных отношений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6708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9718,2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8286,3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7895,1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9177,9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4398C-AFD3-45D7-8A29-722A1EE3299C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</p:spTree>
  </p:cSld>
  <p:clrMapOvr>
    <a:masterClrMapping/>
  </p:clrMapOvr>
  <p:transition advTm="624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Распределение расходов районного бюджета по муниципальным программам, тыс.руб.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388" y="933662"/>
          <a:ext cx="8784979" cy="551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428"/>
                <a:gridCol w="144016"/>
                <a:gridCol w="1080120"/>
                <a:gridCol w="216024"/>
                <a:gridCol w="1080120"/>
                <a:gridCol w="1296144"/>
                <a:gridCol w="1152128"/>
                <a:gridCol w="1079999"/>
              </a:tblGrid>
              <a:tr h="38469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2018г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62021">
                <a:tc gridSpan="8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 программы по поддержке отраслей экономики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961733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коммунальной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жилищной инфраструктуры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613,4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57906">
                <a:tc gridSpan="2"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агропромышленного комплекса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3 874,3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6 573,3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3 464,4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3 689,8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3 404,8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29857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18 551,4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19 558,4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19 946,0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19 854,7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20 098,1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61733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строительства архитектуры в Лебяжском районе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1 370,3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61733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Устойчивое развитие сельских территорий Лебяжского района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48 495,2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4398C-AFD3-45D7-8A29-722A1EE3299C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</p:spTree>
  </p:cSld>
  <p:clrMapOvr>
    <a:masterClrMapping/>
  </p:clrMapOvr>
  <p:transition advTm="61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://itrp.ru/wp-content/uploads/2016/04/Byudzhet-500x28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642918"/>
            <a:ext cx="4000528" cy="3143272"/>
          </a:xfrm>
          <a:prstGeom prst="rect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Контактная информация</a:t>
            </a:r>
          </a:p>
          <a:p>
            <a:pPr algn="ctr"/>
            <a:r>
              <a:rPr lang="ru-RU" sz="1400" b="1" dirty="0" smtClean="0">
                <a:solidFill>
                  <a:srgbClr val="993366"/>
                </a:solidFill>
                <a:latin typeface="Georgia" pitchFamily="18" charset="0"/>
                <a:cs typeface="Times New Roman" pitchFamily="18" charset="0"/>
              </a:rPr>
              <a:t>«Бюджет для граждан»</a:t>
            </a:r>
          </a:p>
          <a:p>
            <a:pPr algn="ctr"/>
            <a:r>
              <a:rPr lang="ru-RU" sz="1400" dirty="0" smtClean="0">
                <a:solidFill>
                  <a:srgbClr val="993366"/>
                </a:solidFill>
                <a:latin typeface="Georgia" pitchFamily="18" charset="0"/>
                <a:cs typeface="Times New Roman" pitchFamily="18" charset="0"/>
              </a:rPr>
              <a:t>подготовлен финансовым управлением администрации </a:t>
            </a:r>
            <a:r>
              <a:rPr lang="ru-RU" sz="1400" dirty="0" err="1" smtClean="0">
                <a:solidFill>
                  <a:srgbClr val="993366"/>
                </a:solidFill>
                <a:latin typeface="Georgia" pitchFamily="18" charset="0"/>
                <a:cs typeface="Times New Roman" pitchFamily="18" charset="0"/>
              </a:rPr>
              <a:t>Лебяжского</a:t>
            </a:r>
            <a:r>
              <a:rPr lang="ru-RU" sz="1400" dirty="0" smtClean="0">
                <a:solidFill>
                  <a:srgbClr val="993366"/>
                </a:solidFill>
                <a:latin typeface="Georgia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sz="1400" dirty="0" smtClean="0">
                <a:solidFill>
                  <a:srgbClr val="993366"/>
                </a:solidFill>
                <a:latin typeface="Georgia" pitchFamily="18" charset="0"/>
                <a:cs typeface="Times New Roman" pitchFamily="18" charset="0"/>
              </a:rPr>
              <a:t>Кировской области</a:t>
            </a:r>
          </a:p>
          <a:p>
            <a:endParaRPr lang="ru-RU" sz="1400" dirty="0" smtClean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Информацию о бюджете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 можете  получить по адресу: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613500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Лебяжье, ул. Комсомольская, д. 5,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тел./факс 883344 2-01-50/2-03-74,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на официальном сайте муниципального образования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Лебяжский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 в сети «Интернет»: </a:t>
            </a:r>
            <a:r>
              <a:rPr lang="en-US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www.lebyazhe43.ru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27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forum.specbat.ru/sites/default/files/LebyazheP%20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28596" y="0"/>
            <a:ext cx="7786742" cy="1857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Georgia" pitchFamily="18" charset="0"/>
              </a:rPr>
              <a:t>Спасибо за внимание</a:t>
            </a:r>
            <a:endParaRPr lang="ru-RU" sz="4400" b="1" dirty="0">
              <a:latin typeface="Georgia" pitchFamily="18" charset="0"/>
            </a:endParaRPr>
          </a:p>
        </p:txBody>
      </p:sp>
    </p:spTree>
  </p:cSld>
  <p:clrMapOvr>
    <a:masterClrMapping/>
  </p:clrMapOvr>
  <p:transition advTm="622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764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Основы бюджетного процесса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14282" y="836712"/>
          <a:ext cx="857256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644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Этапы бюджетного процесса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68" y="1600200"/>
          <a:ext cx="511493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8662" y="1571612"/>
            <a:ext cx="2000264" cy="1271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3143248"/>
            <a:ext cx="2000264" cy="1271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4857760"/>
            <a:ext cx="2000264" cy="1271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1000dosok.ru/s/22-10-25124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1500174"/>
            <a:ext cx="2143140" cy="1357323"/>
          </a:xfrm>
          <a:prstGeom prst="rect">
            <a:avLst/>
          </a:prstGeom>
          <a:noFill/>
        </p:spPr>
      </p:pic>
      <p:pic>
        <p:nvPicPr>
          <p:cNvPr id="1028" name="Picture 4" descr="http://bibirevo.mos.ru/upload/medialibrary/dc4/slushaniy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3071810"/>
            <a:ext cx="2273285" cy="1422367"/>
          </a:xfrm>
          <a:prstGeom prst="rect">
            <a:avLst/>
          </a:prstGeom>
          <a:noFill/>
        </p:spPr>
      </p:pic>
      <p:pic>
        <p:nvPicPr>
          <p:cNvPr id="1030" name="Picture 6" descr="http://stnmedia.ru/_data/objects/0002/4288/ic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4786322"/>
            <a:ext cx="2273285" cy="1524000"/>
          </a:xfrm>
          <a:prstGeom prst="rect">
            <a:avLst/>
          </a:prstGeom>
          <a:noFill/>
        </p:spPr>
      </p:pic>
    </p:spTree>
  </p:cSld>
  <p:clrMapOvr>
    <a:masterClrMapping/>
  </p:clrMapOvr>
  <p:transition advTm="655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7254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Основы бюджетного процесса</a:t>
            </a: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63260"/>
          <a:ext cx="8715436" cy="6517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436"/>
              </a:tblGrid>
              <a:tr h="57965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Участники бюджетного процесса</a:t>
                      </a:r>
                      <a:endParaRPr lang="ru-RU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24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-глава 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Лебяжского района; </a:t>
                      </a:r>
                    </a:p>
                    <a:p>
                      <a:r>
                        <a:rPr lang="ru-RU" b="1" baseline="0" dirty="0" smtClean="0">
                          <a:latin typeface="Georgia" pitchFamily="18" charset="0"/>
                        </a:rPr>
                        <a:t>-Лебяжская районная Дума;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r>
                        <a:rPr lang="ru-RU" b="1" dirty="0" smtClean="0">
                          <a:latin typeface="Georgia" pitchFamily="18" charset="0"/>
                        </a:rPr>
                        <a:t>-администрация Лебяжского района Кировской области;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818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-главы городского и сельских поселений; </a:t>
                      </a:r>
                    </a:p>
                    <a:p>
                      <a:r>
                        <a:rPr lang="ru-RU" b="1" dirty="0" smtClean="0">
                          <a:latin typeface="Georgia" pitchFamily="18" charset="0"/>
                        </a:rPr>
                        <a:t>-представительные ОМС городского и сельских поселений;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9740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-Центральный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банк РФ, его структурные  подразделения;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</a:t>
                      </a:r>
                    </a:p>
                    <a:p>
                      <a:r>
                        <a:rPr lang="ru-RU" b="1" dirty="0" smtClean="0">
                          <a:latin typeface="Georgia" pitchFamily="18" charset="0"/>
                        </a:rPr>
                        <a:t>-кредитные организации; </a:t>
                      </a:r>
                    </a:p>
                    <a:p>
                      <a:r>
                        <a:rPr lang="ru-RU" b="1" dirty="0" smtClean="0">
                          <a:latin typeface="Georgia" pitchFamily="18" charset="0"/>
                        </a:rPr>
                        <a:t>-органы Федерального казначейства;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818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-органы муниципального финансового контроля;</a:t>
                      </a:r>
                    </a:p>
                    <a:p>
                      <a:r>
                        <a:rPr lang="ru-RU" b="1" dirty="0" smtClean="0">
                          <a:latin typeface="Georgia" pitchFamily="18" charset="0"/>
                        </a:rPr>
                        <a:t>-контрольно-счетная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комиссия Лебяжского района;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9740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-финансовое управление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администрации Лебяжского района;</a:t>
                      </a:r>
                    </a:p>
                    <a:p>
                      <a:r>
                        <a:rPr lang="ru-RU" b="1" baseline="0" dirty="0" smtClean="0">
                          <a:latin typeface="Georgia" pitchFamily="18" charset="0"/>
                        </a:rPr>
                        <a:t>-главные администраторы  (администраторы) доходов бюджета муниципального района;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8184">
                <a:tc>
                  <a:txBody>
                    <a:bodyPr/>
                    <a:lstStyle/>
                    <a:p>
                      <a:r>
                        <a:rPr lang="ru-RU" b="1" baseline="0" dirty="0" smtClean="0">
                          <a:latin typeface="Georgia" pitchFamily="18" charset="0"/>
                        </a:rPr>
                        <a:t>-главные распорядители (распорядители) средств бюджета муниципального района;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4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eorgia" pitchFamily="18" charset="0"/>
                        </a:rPr>
                        <a:t>-главные администраторы (администраторы)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испочников финансирования дефицита бюджета муниципального района;</a:t>
                      </a:r>
                    </a:p>
                    <a:p>
                      <a:r>
                        <a:rPr lang="ru-RU" b="1" baseline="0" dirty="0" smtClean="0">
                          <a:latin typeface="Georgia" pitchFamily="18" charset="0"/>
                        </a:rPr>
                        <a:t> -получатели средств бюджета муниципального района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652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317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b="1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ia" pitchFamily="18" charset="0"/>
              </a:rPr>
              <a:t>ПОКАЗАТЕЛИ СОЦИАЛЬНО-ЭКОНОМИЧЕСКОГО РАЗВИТИЯ ЛЕБЯЖСКОГО РАЙОНА</a:t>
            </a:r>
            <a:endParaRPr lang="ru-RU" sz="1400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950" y="822909"/>
          <a:ext cx="9036049" cy="5912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237"/>
                <a:gridCol w="1036977"/>
                <a:gridCol w="1185116"/>
                <a:gridCol w="981016"/>
                <a:gridCol w="936104"/>
                <a:gridCol w="971599"/>
              </a:tblGrid>
              <a:tr h="63832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 (отчет)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 (оценка)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/>
                </a:tc>
              </a:tr>
              <a:tr h="565318">
                <a:tc>
                  <a:txBody>
                    <a:bodyPr/>
                    <a:lstStyle/>
                    <a:p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Среднегодовая численность населения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района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7992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7781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7618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7442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7283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2780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Фонд оплаты труда тыс. рублей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280 142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285 770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292 475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301 920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316 241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32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Остаточная балансовая 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стоимость основных фондов, млн.руб.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551,8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594,8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545,6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517,9</a:t>
                      </a:r>
                    </a:p>
                    <a:p>
                      <a:pPr algn="ctr"/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693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 за период с начала года, % к предыдущему году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32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Индекс-дефлятор объема платных услуг,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% к предыдущему году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107,1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104,7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8097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физического объема платных услуг населению, % к предыдущему году в сопоставимых ценах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883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предприятий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(без прибыли сельхозпредприятий) тыс.руб.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80966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75819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76647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77617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78551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1893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на одного работника, руб.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14 747,4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15 320,3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15 982,2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16762,2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17686,9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59277-9884-4F7D-AF08-6C6BC4EA817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ransition advTm="648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Основные характеристики бюджета,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тыс.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428596" y="1357299"/>
          <a:ext cx="8258203" cy="2561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164"/>
                <a:gridCol w="1224136"/>
                <a:gridCol w="1224136"/>
                <a:gridCol w="1296144"/>
                <a:gridCol w="1224136"/>
                <a:gridCol w="1306487"/>
              </a:tblGrid>
              <a:tr h="9127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Наименование показателя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2015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2016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2017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2018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2019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90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ДОХОДЫ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155 129,4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210 944,7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157 593,2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153 786,8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150 478,8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906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РАСХОДЫ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158 462,2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215 295,4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159 613,0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153 786,8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150 478,8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60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ДЕФИЦИТ (ПРОФИЦИТ)</a:t>
                      </a:r>
                      <a:endParaRPr lang="ru-RU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- 3 332,8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- 4 350,7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- 2 019,8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00034" y="4940630"/>
          <a:ext cx="8143932" cy="1677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071966"/>
              </a:tblGrid>
              <a:tr h="16773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ДЕФИЦИТ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 (РАСХОДЫ БОЛЬШЕ ДОХОДОВ)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необходимо принятие решения об источниках покрытия дефицита (использовать имеющиеся накопления, остатки, взять в долг)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ПРОФИЦИТ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(ДОХОДОВ БОЛЬШЕ РАСХОДОВ) необходимо принятие решения  как их использовать ( накапливать резервы, остатки, погасить долг</a:t>
                      </a:r>
                      <a:r>
                        <a:rPr lang="ru-RU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)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00034" y="4063372"/>
          <a:ext cx="814393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932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ДОХОДЫ</a:t>
                      </a:r>
                      <a:r>
                        <a:rPr lang="ru-RU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Georgia" pitchFamily="18" charset="0"/>
                        </a:rPr>
                        <a:t> – РАСХОДЫ =  ДЕФИЦИТ (ПРОФИЦИТ</a:t>
                      </a:r>
                      <a:r>
                        <a:rPr lang="ru-RU" baseline="0" dirty="0" smtClean="0"/>
                        <a:t>)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Стрелка вниз 17"/>
          <p:cNvSpPr/>
          <p:nvPr/>
        </p:nvSpPr>
        <p:spPr>
          <a:xfrm>
            <a:off x="2428860" y="4429132"/>
            <a:ext cx="484632" cy="5000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6000760" y="4429132"/>
            <a:ext cx="484632" cy="50006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Tm="619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ww.miasskiy.ru/wp-content/uploads/2012/12/old_873599ca0af52bdbb5630522d6563fd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357695"/>
            <a:ext cx="1857388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500042"/>
          <a:ext cx="2918128" cy="582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128"/>
              </a:tblGrid>
              <a:tr h="67982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доходы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649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Налог на доходы физических лиц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от уплаты акцизов</a:t>
                      </a:r>
                    </a:p>
                  </a:txBody>
                  <a:tcPr/>
                </a:tc>
              </a:tr>
              <a:tr h="6705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Налоги на совокупный доход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Налог на имущество</a:t>
                      </a:r>
                    </a:p>
                  </a:txBody>
                  <a:tcPr/>
                </a:tc>
              </a:tr>
              <a:tr h="67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Доходы от использования имущества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Платные услуги</a:t>
                      </a:r>
                    </a:p>
                  </a:txBody>
                  <a:tcPr/>
                </a:tc>
              </a:tr>
              <a:tr h="67982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Государственная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пошлина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00430" y="571480"/>
          <a:ext cx="1643074" cy="535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</a:tblGrid>
              <a:tr h="5357850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96136" y="500040"/>
          <a:ext cx="2990706" cy="581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706"/>
              </a:tblGrid>
              <a:tr h="66973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расходы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69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Общегосударственные вопросы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973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Социальная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политика</a:t>
                      </a:r>
                    </a:p>
                  </a:txBody>
                  <a:tcPr/>
                </a:tc>
              </a:tr>
              <a:tr h="66973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Национальная экономика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9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образование</a:t>
                      </a:r>
                    </a:p>
                  </a:txBody>
                  <a:tcPr/>
                </a:tc>
              </a:tr>
              <a:tr h="669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Культура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9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Межбюджетные трансферты</a:t>
                      </a:r>
                    </a:p>
                  </a:txBody>
                  <a:tcPr/>
                </a:tc>
              </a:tr>
              <a:tr h="66973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Жилищно-коммунальное хозяйство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http://galenky.ru/doc/ris_bu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12776"/>
            <a:ext cx="222255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ировская область единственная не рассчиталась по кредитам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214817"/>
            <a:ext cx="2143140" cy="16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47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1926</TotalTime>
  <Words>2151</Words>
  <Application>Microsoft Office PowerPoint</Application>
  <PresentationFormat>Экран (4:3)</PresentationFormat>
  <Paragraphs>799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БЮДЖЕТ  ДЛЯ ГРАЖДАН    муниципального образования Лебяжский муниципальный район  на 2017 год  Решение Лебяжской районной  Думы  от 09.12.2016  № 37  «О бюджете муниципального образования  Лебяжский муниципальный района  на 2017 год и на плановый период 2018-2019 годов»  </vt:lpstr>
      <vt:lpstr>Слайд 2</vt:lpstr>
      <vt:lpstr>Основы бюджетного процесса</vt:lpstr>
      <vt:lpstr>Основы бюджетного процесса</vt:lpstr>
      <vt:lpstr>Этапы бюджетного процесса</vt:lpstr>
      <vt:lpstr>Основы бюджетного процесса</vt:lpstr>
      <vt:lpstr>ПОКАЗАТЕЛИ СОЦИАЛЬНО-ЭКОНОМИЧЕСКОГО РАЗВИТИЯ ЛЕБЯЖСКОГО РАЙОНА</vt:lpstr>
      <vt:lpstr>Основные характеристики бюджета,  тыс. руб.</vt:lpstr>
      <vt:lpstr>Слайд 9</vt:lpstr>
      <vt:lpstr>Слайд 10</vt:lpstr>
      <vt:lpstr>Доходы бюджета Лебяжского муниципального района, млн. руб.</vt:lpstr>
      <vt:lpstr>Структура налоговых доходов,  млн. руб.</vt:lpstr>
      <vt:lpstr>Налог на доходы физических лиц    тыс. руб.</vt:lpstr>
      <vt:lpstr>Доходы от уплаты акцизов на нефтепродукты,                 тыс. руб.</vt:lpstr>
      <vt:lpstr>Налоги на совокупный доход, тыс. руб.</vt:lpstr>
      <vt:lpstr>Налог на имущество организаций, тыс. руб.</vt:lpstr>
      <vt:lpstr>Объем и структура неналоговых доходов, тыс. руб.</vt:lpstr>
      <vt:lpstr>Объем и структура безвозмездных  поступлений, тыс. руб.</vt:lpstr>
      <vt:lpstr>План мероприятий    на 2016-2018 годы   по повышению поступлений налоговых и неналоговых доходов, а также по сокращению недоимки бюджетов бюджетной системы Российской Федерации   (ПАР от 15.04.2016 № 166)</vt:lpstr>
      <vt:lpstr>Слайд 20</vt:lpstr>
      <vt:lpstr>Слайд 21</vt:lpstr>
      <vt:lpstr>Расходы бюджета Лебяжского муниципального района, млн. руб.</vt:lpstr>
      <vt:lpstr>Расходы на общегосударственные вопросы,  млн. руб.</vt:lpstr>
      <vt:lpstr>Расходы на национальную оборону, национальную безопасность и правоохранительную деятельность, тыс.руб.</vt:lpstr>
      <vt:lpstr>НАЦИОНАЛЬНАЯ ЭКОНОМИКА</vt:lpstr>
      <vt:lpstr>Дорожный фонд, млн.руб.</vt:lpstr>
      <vt:lpstr> Сельское хозяйство, тыс.руб. </vt:lpstr>
      <vt:lpstr>Расходы на образование, млн. руб.</vt:lpstr>
      <vt:lpstr>Расходы на культуру, млн.руб.</vt:lpstr>
      <vt:lpstr>Расходы на предоставление межбюджетных трансфертов, млн.руб.</vt:lpstr>
      <vt:lpstr>Расходы  на  социальную  политику, тыс.руб.</vt:lpstr>
      <vt:lpstr>Расходы  на  социальную  политику, тыс.руб.</vt:lpstr>
      <vt:lpstr>Распределение расходов районного бюджета по муниципальным программам, тыс.руб.</vt:lpstr>
      <vt:lpstr>Распределение расходов районного бюджета по муниципальным программам, тыс.руб.</vt:lpstr>
      <vt:lpstr>Распределение расходов районного бюджета по муниципальным программам, тыс.руб.</vt:lpstr>
      <vt:lpstr>Слайд 36</vt:lpstr>
      <vt:lpstr>Слайд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Л.В.Санникова</dc:creator>
  <cp:lastModifiedBy>Лебяжское РФО</cp:lastModifiedBy>
  <cp:revision>289</cp:revision>
  <dcterms:created xsi:type="dcterms:W3CDTF">2016-11-03T09:56:18Z</dcterms:created>
  <dcterms:modified xsi:type="dcterms:W3CDTF">2016-12-19T11:36:58Z</dcterms:modified>
</cp:coreProperties>
</file>